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1"/>
  </p:sldMasterIdLst>
  <p:notesMasterIdLst>
    <p:notesMasterId r:id="rId18"/>
  </p:notesMasterIdLst>
  <p:sldIdLst>
    <p:sldId id="259" r:id="rId2"/>
    <p:sldId id="267" r:id="rId3"/>
    <p:sldId id="260" r:id="rId4"/>
    <p:sldId id="268" r:id="rId5"/>
    <p:sldId id="270" r:id="rId6"/>
    <p:sldId id="266" r:id="rId7"/>
    <p:sldId id="258" r:id="rId8"/>
    <p:sldId id="261" r:id="rId9"/>
    <p:sldId id="273" r:id="rId10"/>
    <p:sldId id="272" r:id="rId11"/>
    <p:sldId id="274" r:id="rId12"/>
    <p:sldId id="275" r:id="rId13"/>
    <p:sldId id="276" r:id="rId14"/>
    <p:sldId id="278" r:id="rId15"/>
    <p:sldId id="279" r:id="rId16"/>
    <p:sldId id="263" r:id="rId17"/>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ackson" initials="SJ" lastIdx="61" clrIdx="0">
    <p:extLst>
      <p:ext uri="{19B8F6BF-5375-455C-9EA6-DF929625EA0E}">
        <p15:presenceInfo xmlns:p15="http://schemas.microsoft.com/office/powerpoint/2012/main" userId="S-1-5-21-861567501-1957994488-725345543-1127" providerId="AD"/>
      </p:ext>
    </p:extLst>
  </p:cmAuthor>
  <p:cmAuthor id="2" name="Piaras O lorcain" initials="POl" lastIdx="27" clrIdx="1">
    <p:extLst>
      <p:ext uri="{19B8F6BF-5375-455C-9EA6-DF929625EA0E}">
        <p15:presenceInfo xmlns:p15="http://schemas.microsoft.com/office/powerpoint/2012/main" userId="S-1-5-21-861567501-1957994488-725345543-1467" providerId="AD"/>
      </p:ext>
    </p:extLst>
  </p:cmAuthor>
  <p:cmAuthor id="3" name="Suzanne Cotter" initials="SC" lastIdx="17" clrIdx="2">
    <p:extLst>
      <p:ext uri="{19B8F6BF-5375-455C-9EA6-DF929625EA0E}">
        <p15:presenceInfo xmlns:p15="http://schemas.microsoft.com/office/powerpoint/2012/main" userId="S-1-5-21-861567501-1957994488-725345543-1373" providerId="AD"/>
      </p:ext>
    </p:extLst>
  </p:cmAuthor>
  <p:cmAuthor id="4" name="Lois OConnor" initials="LO" lastIdx="2" clrIdx="3">
    <p:extLst>
      <p:ext uri="{19B8F6BF-5375-455C-9EA6-DF929625EA0E}">
        <p15:presenceInfo xmlns:p15="http://schemas.microsoft.com/office/powerpoint/2012/main" userId="S-1-5-21-861567501-1957994488-725345543-13185" providerId="AD"/>
      </p:ext>
    </p:extLst>
  </p:cmAuthor>
  <p:cmAuthor id="5" name="Kirsty Mackenzie" initials="KM" lastIdx="10" clrIdx="4">
    <p:extLst>
      <p:ext uri="{19B8F6BF-5375-455C-9EA6-DF929625EA0E}">
        <p15:presenceInfo xmlns:p15="http://schemas.microsoft.com/office/powerpoint/2012/main" userId="S-1-5-21-861567501-1957994488-725345543-1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1F46"/>
    <a:srgbClr val="B8AB97"/>
    <a:srgbClr val="82428D"/>
    <a:srgbClr val="EB89A3"/>
    <a:srgbClr val="A98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227" autoAdjust="0"/>
  </p:normalViewPr>
  <p:slideViewPr>
    <p:cSldViewPr>
      <p:cViewPr varScale="1">
        <p:scale>
          <a:sx n="72" d="100"/>
          <a:sy n="72" d="100"/>
        </p:scale>
        <p:origin x="804" y="78"/>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90820849756026E-2"/>
          <c:y val="4.5548654244306416E-2"/>
          <c:w val="0.84504320082416284"/>
          <c:h val="0.75187132668483792"/>
        </c:manualLayout>
      </c:layout>
      <c:barChart>
        <c:barDir val="col"/>
        <c:grouping val="clustered"/>
        <c:varyColors val="0"/>
        <c:ser>
          <c:idx val="1"/>
          <c:order val="0"/>
          <c:tx>
            <c:v>Partially vaccinated as % of population*</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 Graphs Vax Status'!$A$80:$A$98</c:f>
              <c:strCache>
                <c:ptCount val="19"/>
                <c:pt idx="0">
                  <c:v>&lt;20</c:v>
                </c:pt>
                <c:pt idx="1">
                  <c:v>05 - 11</c:v>
                </c:pt>
                <c:pt idx="2">
                  <c:v>12 - 15</c:v>
                </c:pt>
                <c:pt idx="3">
                  <c:v>16 - 17</c:v>
                </c:pt>
                <c:pt idx="4">
                  <c:v>18 - 19</c:v>
                </c:pt>
                <c:pt idx="5">
                  <c:v>20 - 29</c:v>
                </c:pt>
                <c:pt idx="6">
                  <c:v>30 - 39</c:v>
                </c:pt>
                <c:pt idx="7">
                  <c:v>40 - 49</c:v>
                </c:pt>
                <c:pt idx="8">
                  <c:v>50 - 59</c:v>
                </c:pt>
                <c:pt idx="9">
                  <c:v>60 - 69</c:v>
                </c:pt>
                <c:pt idx="10">
                  <c:v>70 - 79</c:v>
                </c:pt>
                <c:pt idx="11">
                  <c:v>80+</c:v>
                </c:pt>
                <c:pt idx="12">
                  <c:v>Unknown</c:v>
                </c:pt>
                <c:pt idx="13">
                  <c:v>All Ages</c:v>
                </c:pt>
                <c:pt idx="14">
                  <c:v>18+</c:v>
                </c:pt>
                <c:pt idx="15">
                  <c:v>12+</c:v>
                </c:pt>
                <c:pt idx="16">
                  <c:v>12 - 17 </c:v>
                </c:pt>
                <c:pt idx="17">
                  <c:v>5+</c:v>
                </c:pt>
                <c:pt idx="18">
                  <c:v>65+</c:v>
                </c:pt>
              </c:strCache>
            </c:strRef>
          </c:cat>
          <c:val>
            <c:numRef>
              <c:f>'Table 3, Graphs Vax Status'!$AD$80:$AD$97</c:f>
            </c:numRef>
          </c:val>
          <c:extLst xmlns:c15="http://schemas.microsoft.com/office/drawing/2012/chart">
            <c:ext xmlns:c16="http://schemas.microsoft.com/office/drawing/2014/chart" uri="{C3380CC4-5D6E-409C-BE32-E72D297353CC}">
              <c16:uniqueId val="{00000000-C9E8-4ED5-990E-B1F802DB4AE5}"/>
            </c:ext>
          </c:extLst>
        </c:ser>
        <c:ser>
          <c:idx val="0"/>
          <c:order val="1"/>
          <c:tx>
            <c:strRef>
              <c:f>'Table 3, Graphs Vax Status'!$AE$79</c:f>
              <c:strCache>
                <c:ptCount val="1"/>
                <c:pt idx="0">
                  <c:v>Partial Vaccination as % of Popln*</c:v>
                </c:pt>
              </c:strCache>
              <c:extLst xmlns:c15="http://schemas.microsoft.com/office/drawing/2012/chart"/>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 Graphs Vax Status'!$A$80:$A$98</c:f>
              <c:strCache>
                <c:ptCount val="19"/>
                <c:pt idx="0">
                  <c:v>&lt;20</c:v>
                </c:pt>
                <c:pt idx="1">
                  <c:v>05 - 11</c:v>
                </c:pt>
                <c:pt idx="2">
                  <c:v>12 - 15</c:v>
                </c:pt>
                <c:pt idx="3">
                  <c:v>16 - 17</c:v>
                </c:pt>
                <c:pt idx="4">
                  <c:v>18 - 19</c:v>
                </c:pt>
                <c:pt idx="5">
                  <c:v>20 - 29</c:v>
                </c:pt>
                <c:pt idx="6">
                  <c:v>30 - 39</c:v>
                </c:pt>
                <c:pt idx="7">
                  <c:v>40 - 49</c:v>
                </c:pt>
                <c:pt idx="8">
                  <c:v>50 - 59</c:v>
                </c:pt>
                <c:pt idx="9">
                  <c:v>60 - 69</c:v>
                </c:pt>
                <c:pt idx="10">
                  <c:v>70 - 79</c:v>
                </c:pt>
                <c:pt idx="11">
                  <c:v>80+</c:v>
                </c:pt>
                <c:pt idx="12">
                  <c:v>Unknown</c:v>
                </c:pt>
                <c:pt idx="13">
                  <c:v>All Ages</c:v>
                </c:pt>
                <c:pt idx="14">
                  <c:v>18+</c:v>
                </c:pt>
                <c:pt idx="15">
                  <c:v>12+</c:v>
                </c:pt>
                <c:pt idx="16">
                  <c:v>12 - 17 </c:v>
                </c:pt>
                <c:pt idx="17">
                  <c:v>5+</c:v>
                </c:pt>
                <c:pt idx="18">
                  <c:v>65+</c:v>
                </c:pt>
              </c:strCache>
            </c:strRef>
          </c:cat>
          <c:val>
            <c:numRef>
              <c:f>'Table 3, Graphs Vax Status'!$AE$80:$AE$97</c:f>
            </c:numRef>
          </c:val>
          <c:extLst xmlns:c15="http://schemas.microsoft.com/office/drawing/2012/chart">
            <c:ext xmlns:c16="http://schemas.microsoft.com/office/drawing/2014/chart" uri="{C3380CC4-5D6E-409C-BE32-E72D297353CC}">
              <c16:uniqueId val="{00000001-C9E8-4ED5-990E-B1F802DB4AE5}"/>
            </c:ext>
          </c:extLst>
        </c:ser>
        <c:ser>
          <c:idx val="2"/>
          <c:order val="2"/>
          <c:tx>
            <c:v>Completed Primary Course as % of population*</c:v>
          </c:tx>
          <c:spPr>
            <a:solidFill>
              <a:srgbClr val="BA1F4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 Graphs Vax Status'!$A$80:$A$98</c:f>
              <c:strCache>
                <c:ptCount val="17"/>
                <c:pt idx="0">
                  <c:v>&lt;20</c:v>
                </c:pt>
                <c:pt idx="1">
                  <c:v>05 - 11</c:v>
                </c:pt>
                <c:pt idx="2">
                  <c:v>12 - 15</c:v>
                </c:pt>
                <c:pt idx="3">
                  <c:v>16 - 17</c:v>
                </c:pt>
                <c:pt idx="4">
                  <c:v>18 - 19</c:v>
                </c:pt>
                <c:pt idx="5">
                  <c:v>20 - 29</c:v>
                </c:pt>
                <c:pt idx="6">
                  <c:v>30 - 39</c:v>
                </c:pt>
                <c:pt idx="7">
                  <c:v>40 - 49</c:v>
                </c:pt>
                <c:pt idx="8">
                  <c:v>50 - 59</c:v>
                </c:pt>
                <c:pt idx="9">
                  <c:v>60 - 69</c:v>
                </c:pt>
                <c:pt idx="10">
                  <c:v>70 - 79</c:v>
                </c:pt>
                <c:pt idx="11">
                  <c:v>80+</c:v>
                </c:pt>
                <c:pt idx="12">
                  <c:v>18+</c:v>
                </c:pt>
                <c:pt idx="13">
                  <c:v>12+</c:v>
                </c:pt>
                <c:pt idx="14">
                  <c:v>12 - 17 </c:v>
                </c:pt>
                <c:pt idx="15">
                  <c:v>5+</c:v>
                </c:pt>
                <c:pt idx="16">
                  <c:v>65+</c:v>
                </c:pt>
              </c:strCache>
            </c:strRef>
          </c:cat>
          <c:val>
            <c:numRef>
              <c:f>'Table 3, Graphs Vax Status'!$AH$80:$AH$98</c:f>
              <c:numCache>
                <c:formatCode>0.0</c:formatCode>
                <c:ptCount val="17"/>
                <c:pt idx="0">
                  <c:v>39.689086772769357</c:v>
                </c:pt>
                <c:pt idx="1">
                  <c:v>23.935931189914374</c:v>
                </c:pt>
                <c:pt idx="2">
                  <c:v>70.412116674667985</c:v>
                </c:pt>
                <c:pt idx="3">
                  <c:v>85.515374316247616</c:v>
                </c:pt>
                <c:pt idx="4">
                  <c:v>88.390209911207961</c:v>
                </c:pt>
                <c:pt idx="5">
                  <c:v>92.014169491814371</c:v>
                </c:pt>
                <c:pt idx="6">
                  <c:v>93.664924739835271</c:v>
                </c:pt>
                <c:pt idx="7">
                  <c:v>93.719582885609157</c:v>
                </c:pt>
                <c:pt idx="8">
                  <c:v>96.431935452170151</c:v>
                </c:pt>
                <c:pt idx="9">
                  <c:v>99.9</c:v>
                </c:pt>
                <c:pt idx="10">
                  <c:v>99.9</c:v>
                </c:pt>
                <c:pt idx="11">
                  <c:v>99.9</c:v>
                </c:pt>
                <c:pt idx="12">
                  <c:v>97.02508264943242</c:v>
                </c:pt>
                <c:pt idx="13">
                  <c:v>94.87915591949573</c:v>
                </c:pt>
                <c:pt idx="14">
                  <c:v>75.139534956769054</c:v>
                </c:pt>
                <c:pt idx="15">
                  <c:v>87.503972103079406</c:v>
                </c:pt>
                <c:pt idx="16">
                  <c:v>99.9</c:v>
                </c:pt>
              </c:numCache>
            </c:numRef>
          </c:val>
          <c:extLst xmlns:c15="http://schemas.microsoft.com/office/drawing/2012/chart">
            <c:ext xmlns:c16="http://schemas.microsoft.com/office/drawing/2014/chart" uri="{C3380CC4-5D6E-409C-BE32-E72D297353CC}">
              <c16:uniqueId val="{00000002-C9E8-4ED5-990E-B1F802DB4AE5}"/>
            </c:ext>
          </c:extLst>
        </c:ser>
        <c:ser>
          <c:idx val="3"/>
          <c:order val="3"/>
          <c:tx>
            <c:v>Fully vaccinated as % of popuation*</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 Graphs Vax Status'!$A$80:$A$98</c:f>
              <c:strCache>
                <c:ptCount val="19"/>
                <c:pt idx="0">
                  <c:v>&lt;20</c:v>
                </c:pt>
                <c:pt idx="1">
                  <c:v>05 - 11</c:v>
                </c:pt>
                <c:pt idx="2">
                  <c:v>12 - 15</c:v>
                </c:pt>
                <c:pt idx="3">
                  <c:v>16 - 17</c:v>
                </c:pt>
                <c:pt idx="4">
                  <c:v>18 - 19</c:v>
                </c:pt>
                <c:pt idx="5">
                  <c:v>20 - 29</c:v>
                </c:pt>
                <c:pt idx="6">
                  <c:v>30 - 39</c:v>
                </c:pt>
                <c:pt idx="7">
                  <c:v>40 - 49</c:v>
                </c:pt>
                <c:pt idx="8">
                  <c:v>50 - 59</c:v>
                </c:pt>
                <c:pt idx="9">
                  <c:v>60 - 69</c:v>
                </c:pt>
                <c:pt idx="10">
                  <c:v>70 - 79</c:v>
                </c:pt>
                <c:pt idx="11">
                  <c:v>80+</c:v>
                </c:pt>
                <c:pt idx="12">
                  <c:v>Unknown</c:v>
                </c:pt>
                <c:pt idx="13">
                  <c:v>All Ages</c:v>
                </c:pt>
                <c:pt idx="14">
                  <c:v>18+</c:v>
                </c:pt>
                <c:pt idx="15">
                  <c:v>12+</c:v>
                </c:pt>
                <c:pt idx="16">
                  <c:v>12 - 17 </c:v>
                </c:pt>
                <c:pt idx="17">
                  <c:v>5+</c:v>
                </c:pt>
                <c:pt idx="18">
                  <c:v>65+</c:v>
                </c:pt>
              </c:strCache>
            </c:strRef>
          </c:cat>
          <c:val>
            <c:numRef>
              <c:f>'Table 3, Graphs Vax Status'!$AF$80:$AF$97</c:f>
            </c:numRef>
          </c:val>
          <c:extLst xmlns:c15="http://schemas.microsoft.com/office/drawing/2012/chart">
            <c:ext xmlns:c16="http://schemas.microsoft.com/office/drawing/2014/chart" uri="{C3380CC4-5D6E-409C-BE32-E72D297353CC}">
              <c16:uniqueId val="{00000003-C9E8-4ED5-990E-B1F802DB4AE5}"/>
            </c:ext>
          </c:extLst>
        </c:ser>
        <c:dLbls>
          <c:showLegendKey val="0"/>
          <c:showVal val="0"/>
          <c:showCatName val="0"/>
          <c:showSerName val="0"/>
          <c:showPercent val="0"/>
          <c:showBubbleSize val="0"/>
        </c:dLbls>
        <c:gapWidth val="150"/>
        <c:axId val="705129312"/>
        <c:axId val="937615584"/>
        <c:extLst/>
      </c:barChart>
      <c:catAx>
        <c:axId val="70512931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Age group (years)</a:t>
                </a:r>
              </a:p>
            </c:rich>
          </c:tx>
          <c:layout>
            <c:manualLayout>
              <c:xMode val="edge"/>
              <c:yMode val="edge"/>
              <c:x val="0.4623894339373863"/>
              <c:y val="0.8896964978114025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37615584"/>
        <c:crosses val="autoZero"/>
        <c:auto val="1"/>
        <c:lblAlgn val="ctr"/>
        <c:lblOffset val="100"/>
        <c:noMultiLvlLbl val="0"/>
      </c:catAx>
      <c:valAx>
        <c:axId val="937615584"/>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 Vaccination uptake</a:t>
                </a:r>
              </a:p>
            </c:rich>
          </c:tx>
          <c:layout>
            <c:manualLayout>
              <c:xMode val="edge"/>
              <c:yMode val="edge"/>
              <c:x val="1.9679514702158573E-2"/>
              <c:y val="0.267457269995000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5129312"/>
        <c:crosses val="autoZero"/>
        <c:crossBetween val="between"/>
      </c:valAx>
      <c:spPr>
        <a:noFill/>
        <a:ln>
          <a:noFill/>
        </a:ln>
        <a:effectLst/>
      </c:spPr>
    </c:plotArea>
    <c:legend>
      <c:legendPos val="b"/>
      <c:layout>
        <c:manualLayout>
          <c:xMode val="edge"/>
          <c:yMode val="edge"/>
          <c:x val="0.10360101040454305"/>
          <c:y val="0.94134355598525576"/>
          <c:w val="0.79799184344556406"/>
          <c:h val="4.610985116258239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3731255621019"/>
          <c:y val="4.1256440227775713E-2"/>
          <c:w val="0.85974986693096933"/>
          <c:h val="0.52259329064556725"/>
        </c:manualLayout>
      </c:layout>
      <c:lineChart>
        <c:grouping val="standard"/>
        <c:varyColors val="0"/>
        <c:ser>
          <c:idx val="0"/>
          <c:order val="0"/>
          <c:tx>
            <c:strRef>
              <c:f>'WeekNo by VaxStatus'!$AG$1</c:f>
              <c:strCache>
                <c:ptCount val="1"/>
                <c:pt idx="0">
                  <c:v>Primary Course Completed</c:v>
                </c:pt>
              </c:strCache>
            </c:strRef>
          </c:tx>
          <c:spPr>
            <a:ln w="28575" cap="rnd">
              <a:solidFill>
                <a:srgbClr val="BA1F46"/>
              </a:solidFill>
              <a:round/>
            </a:ln>
            <a:effectLst/>
          </c:spPr>
          <c:marker>
            <c:symbol val="none"/>
          </c:marker>
          <c:cat>
            <c:strRef>
              <c:f>'WeekNo by VaxStatus'!$Q$4:$Q$103</c:f>
              <c:strCache>
                <c:ptCount val="100"/>
                <c:pt idx="0">
                  <c:v>2021-W01</c:v>
                </c:pt>
                <c:pt idx="1">
                  <c:v>2021-W01-2021-W02</c:v>
                </c:pt>
                <c:pt idx="2">
                  <c:v>2021-W01-2021-W03</c:v>
                </c:pt>
                <c:pt idx="3">
                  <c:v>2021-W01-2021-W04</c:v>
                </c:pt>
                <c:pt idx="4">
                  <c:v>2021-W01-2021-W05</c:v>
                </c:pt>
                <c:pt idx="5">
                  <c:v>2021-W01-2021-W06</c:v>
                </c:pt>
                <c:pt idx="6">
                  <c:v>2021-W01-2021-W07</c:v>
                </c:pt>
                <c:pt idx="7">
                  <c:v>2021-W01-2021-W08</c:v>
                </c:pt>
                <c:pt idx="8">
                  <c:v>2021-W01-2021-W09</c:v>
                </c:pt>
                <c:pt idx="9">
                  <c:v>2021-W01-2021-W10</c:v>
                </c:pt>
                <c:pt idx="10">
                  <c:v>2021-W01-2021-W11</c:v>
                </c:pt>
                <c:pt idx="11">
                  <c:v>2021-W01-2021-W12</c:v>
                </c:pt>
                <c:pt idx="12">
                  <c:v>2021-W01-2021-W13</c:v>
                </c:pt>
                <c:pt idx="13">
                  <c:v>2021-W01-2021-W14</c:v>
                </c:pt>
                <c:pt idx="14">
                  <c:v>2021-W01-2021-W15</c:v>
                </c:pt>
                <c:pt idx="15">
                  <c:v>2021-W01-2021-W16</c:v>
                </c:pt>
                <c:pt idx="16">
                  <c:v>2021-W01-2021-W17</c:v>
                </c:pt>
                <c:pt idx="17">
                  <c:v>2021-W01-2021-W18</c:v>
                </c:pt>
                <c:pt idx="18">
                  <c:v>2021-W01-2021-W19</c:v>
                </c:pt>
                <c:pt idx="19">
                  <c:v>2021-W01-2021-W20</c:v>
                </c:pt>
                <c:pt idx="20">
                  <c:v>2021-W01-2021-W21</c:v>
                </c:pt>
                <c:pt idx="21">
                  <c:v>2021-W01-2021-W22</c:v>
                </c:pt>
                <c:pt idx="22">
                  <c:v>2021-W01-2021-W23</c:v>
                </c:pt>
                <c:pt idx="23">
                  <c:v>2021-W01-2021-W24</c:v>
                </c:pt>
                <c:pt idx="24">
                  <c:v>2021-W01-2021-W25</c:v>
                </c:pt>
                <c:pt idx="25">
                  <c:v>2021-W01-2021-W26</c:v>
                </c:pt>
                <c:pt idx="26">
                  <c:v>2021-W01-2021-W27</c:v>
                </c:pt>
                <c:pt idx="27">
                  <c:v>2021-W01-2021-W28</c:v>
                </c:pt>
                <c:pt idx="28">
                  <c:v>2021-W01-2021-W29</c:v>
                </c:pt>
                <c:pt idx="29">
                  <c:v>2021-W01-2021-W30</c:v>
                </c:pt>
                <c:pt idx="30">
                  <c:v>2021-W01-2021-W31</c:v>
                </c:pt>
                <c:pt idx="31">
                  <c:v>2021-W01-2021-W32</c:v>
                </c:pt>
                <c:pt idx="32">
                  <c:v>2021-W01-2021-W33</c:v>
                </c:pt>
                <c:pt idx="33">
                  <c:v>2021-W01-2021-W34</c:v>
                </c:pt>
                <c:pt idx="34">
                  <c:v>2021-W01-2021-W35</c:v>
                </c:pt>
                <c:pt idx="35">
                  <c:v>2021-W01-2021-W36</c:v>
                </c:pt>
                <c:pt idx="36">
                  <c:v>2021-W01-2021-W37</c:v>
                </c:pt>
                <c:pt idx="37">
                  <c:v>2021-W01-2021-W38</c:v>
                </c:pt>
                <c:pt idx="38">
                  <c:v>2021-W01-2021-W39</c:v>
                </c:pt>
                <c:pt idx="39">
                  <c:v>2021-W01-2021-W40</c:v>
                </c:pt>
                <c:pt idx="40">
                  <c:v>2021-W01-2021-W41</c:v>
                </c:pt>
                <c:pt idx="41">
                  <c:v>2021-W01-2021-W42</c:v>
                </c:pt>
                <c:pt idx="42">
                  <c:v>2021-W01-2021-W43</c:v>
                </c:pt>
                <c:pt idx="43">
                  <c:v>2021-W01-2021-W44</c:v>
                </c:pt>
                <c:pt idx="44">
                  <c:v>2021-W01-2021-W45</c:v>
                </c:pt>
                <c:pt idx="45">
                  <c:v>2021-W01-2021-W46</c:v>
                </c:pt>
                <c:pt idx="46">
                  <c:v>2021-W01-2021-W47</c:v>
                </c:pt>
                <c:pt idx="47">
                  <c:v>2021-W01-2021-W48</c:v>
                </c:pt>
                <c:pt idx="48">
                  <c:v>2021-W01-2021-W49</c:v>
                </c:pt>
                <c:pt idx="49">
                  <c:v>2021-W01-2021-W50</c:v>
                </c:pt>
                <c:pt idx="50">
                  <c:v>2021-W01-2021-W51</c:v>
                </c:pt>
                <c:pt idx="51">
                  <c:v>2021-W01-2021-W52</c:v>
                </c:pt>
                <c:pt idx="52">
                  <c:v>2021-W01-2022-W01</c:v>
                </c:pt>
                <c:pt idx="53">
                  <c:v>2021-W01-2022-W02</c:v>
                </c:pt>
                <c:pt idx="54">
                  <c:v>2021-W01-2022-W03</c:v>
                </c:pt>
                <c:pt idx="55">
                  <c:v>2021-W01-2022-W04</c:v>
                </c:pt>
                <c:pt idx="56">
                  <c:v>2021-W01-2022-W05</c:v>
                </c:pt>
                <c:pt idx="57">
                  <c:v>2021-W01-2022-W06</c:v>
                </c:pt>
                <c:pt idx="58">
                  <c:v>2021-W01-2022-W07</c:v>
                </c:pt>
                <c:pt idx="59">
                  <c:v>2021-W01-2022-W08</c:v>
                </c:pt>
                <c:pt idx="60">
                  <c:v>2021-W01-2022-W09</c:v>
                </c:pt>
                <c:pt idx="61">
                  <c:v>2021-W01-2022-W10</c:v>
                </c:pt>
                <c:pt idx="62">
                  <c:v>2021-W01-2022-W11</c:v>
                </c:pt>
                <c:pt idx="63">
                  <c:v>2021-W01-2022-W12</c:v>
                </c:pt>
                <c:pt idx="64">
                  <c:v>2021-W01-2022-W13</c:v>
                </c:pt>
                <c:pt idx="65">
                  <c:v>2021-W01-2022-W14</c:v>
                </c:pt>
                <c:pt idx="66">
                  <c:v>2021-W01-2022-W15</c:v>
                </c:pt>
                <c:pt idx="67">
                  <c:v>2021-W01-2022-W16</c:v>
                </c:pt>
                <c:pt idx="68">
                  <c:v>2021-W01-2022-W17</c:v>
                </c:pt>
                <c:pt idx="69">
                  <c:v>2021-W01-2022-W18</c:v>
                </c:pt>
                <c:pt idx="70">
                  <c:v>2021-W01-2022-W19</c:v>
                </c:pt>
                <c:pt idx="71">
                  <c:v>2021-W01-2022-W20</c:v>
                </c:pt>
                <c:pt idx="72">
                  <c:v>2021-W01-2022-W21</c:v>
                </c:pt>
                <c:pt idx="73">
                  <c:v>2021-W01-2022-W22</c:v>
                </c:pt>
                <c:pt idx="74">
                  <c:v>2021-W01-2022-W23</c:v>
                </c:pt>
                <c:pt idx="75">
                  <c:v>2021-W01-2022-W24</c:v>
                </c:pt>
                <c:pt idx="76">
                  <c:v>2021-W01-2022-W25</c:v>
                </c:pt>
                <c:pt idx="77">
                  <c:v>2021-W01-2022-W26</c:v>
                </c:pt>
                <c:pt idx="78">
                  <c:v>2021-W01-2022-W27</c:v>
                </c:pt>
                <c:pt idx="79">
                  <c:v>2021-W01-2022-W28</c:v>
                </c:pt>
                <c:pt idx="80">
                  <c:v>2021-W01-2022-W29</c:v>
                </c:pt>
                <c:pt idx="81">
                  <c:v>2021-W01-2022-W30</c:v>
                </c:pt>
                <c:pt idx="82">
                  <c:v>2021-W01-2022-W31</c:v>
                </c:pt>
                <c:pt idx="83">
                  <c:v>2021-W01-2022-W32</c:v>
                </c:pt>
                <c:pt idx="84">
                  <c:v>2021-W01-2022-W33</c:v>
                </c:pt>
                <c:pt idx="85">
                  <c:v>2021-W01-2022-W34</c:v>
                </c:pt>
                <c:pt idx="86">
                  <c:v>2021-W01-2022-W35</c:v>
                </c:pt>
                <c:pt idx="87">
                  <c:v>2021-W01-2022-W36</c:v>
                </c:pt>
                <c:pt idx="88">
                  <c:v>2021-W01-2022-W37</c:v>
                </c:pt>
                <c:pt idx="89">
                  <c:v>2021-W01-2022-W38</c:v>
                </c:pt>
                <c:pt idx="90">
                  <c:v>2021-W01-2022-W39</c:v>
                </c:pt>
                <c:pt idx="91">
                  <c:v>2021-W01-2022-W40</c:v>
                </c:pt>
                <c:pt idx="92">
                  <c:v>2021-W01-2022-W41</c:v>
                </c:pt>
                <c:pt idx="93">
                  <c:v>2021-W01-2022-W42</c:v>
                </c:pt>
                <c:pt idx="94">
                  <c:v>2021-W01-2022-W43</c:v>
                </c:pt>
                <c:pt idx="95">
                  <c:v>2021-W01-2022-W44</c:v>
                </c:pt>
                <c:pt idx="96">
                  <c:v>2021-W01-2022-W45</c:v>
                </c:pt>
                <c:pt idx="97">
                  <c:v>2021-W01-2022-W46</c:v>
                </c:pt>
                <c:pt idx="98">
                  <c:v>2021-W01-2022-W47</c:v>
                </c:pt>
                <c:pt idx="99">
                  <c:v>2021-W01-2022-W48</c:v>
                </c:pt>
              </c:strCache>
            </c:strRef>
          </c:cat>
          <c:val>
            <c:numRef>
              <c:f>'WeekNo by VaxStatus'!$AG$4:$AG$103</c:f>
              <c:numCache>
                <c:formatCode>0.0</c:formatCode>
                <c:ptCount val="100"/>
                <c:pt idx="0">
                  <c:v>6.0442889226518389E-5</c:v>
                </c:pt>
                <c:pt idx="1">
                  <c:v>1.2088577845303678E-4</c:v>
                </c:pt>
                <c:pt idx="2">
                  <c:v>4.3720356540514968E-3</c:v>
                </c:pt>
                <c:pt idx="3">
                  <c:v>5.6836463502669458E-2</c:v>
                </c:pt>
                <c:pt idx="4">
                  <c:v>0.13563384342430726</c:v>
                </c:pt>
                <c:pt idx="5">
                  <c:v>0.14137591790082651</c:v>
                </c:pt>
                <c:pt idx="6">
                  <c:v>0.24080447067844926</c:v>
                </c:pt>
                <c:pt idx="7">
                  <c:v>0.25545179750100888</c:v>
                </c:pt>
                <c:pt idx="8">
                  <c:v>0.26975661461795158</c:v>
                </c:pt>
                <c:pt idx="9">
                  <c:v>0.2915966452584669</c:v>
                </c:pt>
                <c:pt idx="10">
                  <c:v>0.32095174179281266</c:v>
                </c:pt>
                <c:pt idx="11">
                  <c:v>0.37160288296463506</c:v>
                </c:pt>
                <c:pt idx="12">
                  <c:v>0.42338229140201922</c:v>
                </c:pt>
                <c:pt idx="13">
                  <c:v>0.4576332619637129</c:v>
                </c:pt>
                <c:pt idx="14">
                  <c:v>0.49184393726592229</c:v>
                </c:pt>
                <c:pt idx="15">
                  <c:v>0.5256315123435461</c:v>
                </c:pt>
                <c:pt idx="16">
                  <c:v>0.55855273934225647</c:v>
                </c:pt>
                <c:pt idx="17">
                  <c:v>0.59765928867181384</c:v>
                </c:pt>
                <c:pt idx="18">
                  <c:v>0.6746635295463983</c:v>
                </c:pt>
                <c:pt idx="19">
                  <c:v>0.83243961805735345</c:v>
                </c:pt>
                <c:pt idx="20">
                  <c:v>1.0932506850697803</c:v>
                </c:pt>
                <c:pt idx="21">
                  <c:v>1.347272000859095</c:v>
                </c:pt>
                <c:pt idx="22">
                  <c:v>1.5898091676953712</c:v>
                </c:pt>
                <c:pt idx="23">
                  <c:v>2.0609010463268551</c:v>
                </c:pt>
                <c:pt idx="24">
                  <c:v>2.5970899166553001</c:v>
                </c:pt>
                <c:pt idx="25">
                  <c:v>3.1453069219398215</c:v>
                </c:pt>
                <c:pt idx="26">
                  <c:v>3.9690629115782987</c:v>
                </c:pt>
                <c:pt idx="27">
                  <c:v>4.900246063002041</c:v>
                </c:pt>
                <c:pt idx="28">
                  <c:v>5.7113493411624336</c:v>
                </c:pt>
                <c:pt idx="29">
                  <c:v>6.5886375830258634</c:v>
                </c:pt>
                <c:pt idx="30">
                  <c:v>7.442353098090952</c:v>
                </c:pt>
                <c:pt idx="31">
                  <c:v>8.5622792449393685</c:v>
                </c:pt>
                <c:pt idx="32">
                  <c:v>9.7153482427136595</c:v>
                </c:pt>
                <c:pt idx="33">
                  <c:v>10.711346319017972</c:v>
                </c:pt>
                <c:pt idx="34">
                  <c:v>11.601952144140979</c:v>
                </c:pt>
                <c:pt idx="35">
                  <c:v>12.592550655674389</c:v>
                </c:pt>
                <c:pt idx="36">
                  <c:v>13.571745608773728</c:v>
                </c:pt>
                <c:pt idx="37">
                  <c:v>14.26982068408053</c:v>
                </c:pt>
                <c:pt idx="38">
                  <c:v>14.693223123112292</c:v>
                </c:pt>
                <c:pt idx="39">
                  <c:v>14.990642433366247</c:v>
                </c:pt>
                <c:pt idx="40">
                  <c:v>15.244280944190461</c:v>
                </c:pt>
                <c:pt idx="41">
                  <c:v>15.499027574650496</c:v>
                </c:pt>
                <c:pt idx="42">
                  <c:v>15.704533398020656</c:v>
                </c:pt>
                <c:pt idx="43">
                  <c:v>15.879475267071944</c:v>
                </c:pt>
                <c:pt idx="44">
                  <c:v>16.052986654411537</c:v>
                </c:pt>
                <c:pt idx="45">
                  <c:v>16.326551171050756</c:v>
                </c:pt>
                <c:pt idx="46">
                  <c:v>16.604628756752227</c:v>
                </c:pt>
                <c:pt idx="47">
                  <c:v>16.843801269421562</c:v>
                </c:pt>
                <c:pt idx="48">
                  <c:v>17.026741747480489</c:v>
                </c:pt>
                <c:pt idx="49">
                  <c:v>17.23742551169439</c:v>
                </c:pt>
                <c:pt idx="50">
                  <c:v>17.365765913152032</c:v>
                </c:pt>
                <c:pt idx="51">
                  <c:v>17.493401147568697</c:v>
                </c:pt>
                <c:pt idx="52">
                  <c:v>17.622527306586282</c:v>
                </c:pt>
                <c:pt idx="53">
                  <c:v>17.749900621816298</c:v>
                </c:pt>
                <c:pt idx="54">
                  <c:v>17.84481610553167</c:v>
                </c:pt>
                <c:pt idx="55">
                  <c:v>18.203242438644924</c:v>
                </c:pt>
                <c:pt idx="56">
                  <c:v>18.796066296178619</c:v>
                </c:pt>
                <c:pt idx="57">
                  <c:v>19.232181889577689</c:v>
                </c:pt>
                <c:pt idx="58">
                  <c:v>19.533711316299048</c:v>
                </c:pt>
                <c:pt idx="59">
                  <c:v>19.723925088694902</c:v>
                </c:pt>
                <c:pt idx="60">
                  <c:v>19.931163608222892</c:v>
                </c:pt>
                <c:pt idx="61">
                  <c:v>20.073103659756502</c:v>
                </c:pt>
                <c:pt idx="62">
                  <c:v>20.189718140704198</c:v>
                </c:pt>
                <c:pt idx="63">
                  <c:v>20.298877998647288</c:v>
                </c:pt>
                <c:pt idx="64">
                  <c:v>20.3792871889483</c:v>
                </c:pt>
                <c:pt idx="65">
                  <c:v>20.436526605045813</c:v>
                </c:pt>
                <c:pt idx="66">
                  <c:v>20.47766806497933</c:v>
                </c:pt>
                <c:pt idx="67">
                  <c:v>20.532167403431906</c:v>
                </c:pt>
                <c:pt idx="68">
                  <c:v>20.579030790212201</c:v>
                </c:pt>
                <c:pt idx="69">
                  <c:v>20.624322661872604</c:v>
                </c:pt>
                <c:pt idx="70">
                  <c:v>20.662663601271962</c:v>
                </c:pt>
                <c:pt idx="71">
                  <c:v>20.698022691469472</c:v>
                </c:pt>
                <c:pt idx="72">
                  <c:v>20.728586645788351</c:v>
                </c:pt>
                <c:pt idx="73">
                  <c:v>20.756430670092033</c:v>
                </c:pt>
                <c:pt idx="74">
                  <c:v>20.781010778377485</c:v>
                </c:pt>
                <c:pt idx="75">
                  <c:v>20.80202475619857</c:v>
                </c:pt>
                <c:pt idx="76">
                  <c:v>20.826403388186598</c:v>
                </c:pt>
                <c:pt idx="77">
                  <c:v>20.843609463986414</c:v>
                </c:pt>
                <c:pt idx="78">
                  <c:v>20.857994871622328</c:v>
                </c:pt>
                <c:pt idx="79">
                  <c:v>20.872481017406948</c:v>
                </c:pt>
                <c:pt idx="80">
                  <c:v>20.885718010147556</c:v>
                </c:pt>
                <c:pt idx="81">
                  <c:v>20.895207543756118</c:v>
                </c:pt>
                <c:pt idx="82">
                  <c:v>20.906228297225088</c:v>
                </c:pt>
                <c:pt idx="83">
                  <c:v>20.915274582979322</c:v>
                </c:pt>
                <c:pt idx="84">
                  <c:v>20.922608320205473</c:v>
                </c:pt>
                <c:pt idx="85">
                  <c:v>20.931171062845895</c:v>
                </c:pt>
                <c:pt idx="86">
                  <c:v>20.939048786075087</c:v>
                </c:pt>
                <c:pt idx="87">
                  <c:v>20.947792857383192</c:v>
                </c:pt>
                <c:pt idx="88">
                  <c:v>20.955670580612377</c:v>
                </c:pt>
                <c:pt idx="89">
                  <c:v>20.962843136800593</c:v>
                </c:pt>
                <c:pt idx="90">
                  <c:v>20.969975397729321</c:v>
                </c:pt>
                <c:pt idx="91">
                  <c:v>20.975939096133008</c:v>
                </c:pt>
                <c:pt idx="92">
                  <c:v>20.981922942166431</c:v>
                </c:pt>
                <c:pt idx="93">
                  <c:v>20.986476306488161</c:v>
                </c:pt>
                <c:pt idx="94">
                  <c:v>20.990203617990463</c:v>
                </c:pt>
                <c:pt idx="95">
                  <c:v>20.995099492017811</c:v>
                </c:pt>
                <c:pt idx="96">
                  <c:v>21.000458761529227</c:v>
                </c:pt>
                <c:pt idx="97">
                  <c:v>21.004065187253079</c:v>
                </c:pt>
                <c:pt idx="98">
                  <c:v>21.007752203495897</c:v>
                </c:pt>
                <c:pt idx="99">
                  <c:v>21.007752203495897</c:v>
                </c:pt>
              </c:numCache>
            </c:numRef>
          </c:val>
          <c:smooth val="0"/>
          <c:extLst>
            <c:ext xmlns:c16="http://schemas.microsoft.com/office/drawing/2014/chart" uri="{C3380CC4-5D6E-409C-BE32-E72D297353CC}">
              <c16:uniqueId val="{00000000-97A1-4A6A-9255-D437864CB4D4}"/>
            </c:ext>
          </c:extLst>
        </c:ser>
        <c:ser>
          <c:idx val="2"/>
          <c:order val="1"/>
          <c:tx>
            <c:strRef>
              <c:f>'WeekNo by VaxStatus'!$AJ$1</c:f>
              <c:strCache>
                <c:ptCount val="1"/>
                <c:pt idx="0">
                  <c:v>Booster 1</c:v>
                </c:pt>
              </c:strCache>
            </c:strRef>
          </c:tx>
          <c:spPr>
            <a:ln w="28575" cap="rnd">
              <a:solidFill>
                <a:srgbClr val="EB89A3"/>
              </a:solidFill>
              <a:round/>
            </a:ln>
            <a:effectLst/>
          </c:spPr>
          <c:marker>
            <c:symbol val="none"/>
          </c:marker>
          <c:cat>
            <c:strRef>
              <c:f>'WeekNo by VaxStatus'!$Q$4:$Q$103</c:f>
              <c:strCache>
                <c:ptCount val="100"/>
                <c:pt idx="0">
                  <c:v>2021-W01</c:v>
                </c:pt>
                <c:pt idx="1">
                  <c:v>2021-W01-2021-W02</c:v>
                </c:pt>
                <c:pt idx="2">
                  <c:v>2021-W01-2021-W03</c:v>
                </c:pt>
                <c:pt idx="3">
                  <c:v>2021-W01-2021-W04</c:v>
                </c:pt>
                <c:pt idx="4">
                  <c:v>2021-W01-2021-W05</c:v>
                </c:pt>
                <c:pt idx="5">
                  <c:v>2021-W01-2021-W06</c:v>
                </c:pt>
                <c:pt idx="6">
                  <c:v>2021-W01-2021-W07</c:v>
                </c:pt>
                <c:pt idx="7">
                  <c:v>2021-W01-2021-W08</c:v>
                </c:pt>
                <c:pt idx="8">
                  <c:v>2021-W01-2021-W09</c:v>
                </c:pt>
                <c:pt idx="9">
                  <c:v>2021-W01-2021-W10</c:v>
                </c:pt>
                <c:pt idx="10">
                  <c:v>2021-W01-2021-W11</c:v>
                </c:pt>
                <c:pt idx="11">
                  <c:v>2021-W01-2021-W12</c:v>
                </c:pt>
                <c:pt idx="12">
                  <c:v>2021-W01-2021-W13</c:v>
                </c:pt>
                <c:pt idx="13">
                  <c:v>2021-W01-2021-W14</c:v>
                </c:pt>
                <c:pt idx="14">
                  <c:v>2021-W01-2021-W15</c:v>
                </c:pt>
                <c:pt idx="15">
                  <c:v>2021-W01-2021-W16</c:v>
                </c:pt>
                <c:pt idx="16">
                  <c:v>2021-W01-2021-W17</c:v>
                </c:pt>
                <c:pt idx="17">
                  <c:v>2021-W01-2021-W18</c:v>
                </c:pt>
                <c:pt idx="18">
                  <c:v>2021-W01-2021-W19</c:v>
                </c:pt>
                <c:pt idx="19">
                  <c:v>2021-W01-2021-W20</c:v>
                </c:pt>
                <c:pt idx="20">
                  <c:v>2021-W01-2021-W21</c:v>
                </c:pt>
                <c:pt idx="21">
                  <c:v>2021-W01-2021-W22</c:v>
                </c:pt>
                <c:pt idx="22">
                  <c:v>2021-W01-2021-W23</c:v>
                </c:pt>
                <c:pt idx="23">
                  <c:v>2021-W01-2021-W24</c:v>
                </c:pt>
                <c:pt idx="24">
                  <c:v>2021-W01-2021-W25</c:v>
                </c:pt>
                <c:pt idx="25">
                  <c:v>2021-W01-2021-W26</c:v>
                </c:pt>
                <c:pt idx="26">
                  <c:v>2021-W01-2021-W27</c:v>
                </c:pt>
                <c:pt idx="27">
                  <c:v>2021-W01-2021-W28</c:v>
                </c:pt>
                <c:pt idx="28">
                  <c:v>2021-W01-2021-W29</c:v>
                </c:pt>
                <c:pt idx="29">
                  <c:v>2021-W01-2021-W30</c:v>
                </c:pt>
                <c:pt idx="30">
                  <c:v>2021-W01-2021-W31</c:v>
                </c:pt>
                <c:pt idx="31">
                  <c:v>2021-W01-2021-W32</c:v>
                </c:pt>
                <c:pt idx="32">
                  <c:v>2021-W01-2021-W33</c:v>
                </c:pt>
                <c:pt idx="33">
                  <c:v>2021-W01-2021-W34</c:v>
                </c:pt>
                <c:pt idx="34">
                  <c:v>2021-W01-2021-W35</c:v>
                </c:pt>
                <c:pt idx="35">
                  <c:v>2021-W01-2021-W36</c:v>
                </c:pt>
                <c:pt idx="36">
                  <c:v>2021-W01-2021-W37</c:v>
                </c:pt>
                <c:pt idx="37">
                  <c:v>2021-W01-2021-W38</c:v>
                </c:pt>
                <c:pt idx="38">
                  <c:v>2021-W01-2021-W39</c:v>
                </c:pt>
                <c:pt idx="39">
                  <c:v>2021-W01-2021-W40</c:v>
                </c:pt>
                <c:pt idx="40">
                  <c:v>2021-W01-2021-W41</c:v>
                </c:pt>
                <c:pt idx="41">
                  <c:v>2021-W01-2021-W42</c:v>
                </c:pt>
                <c:pt idx="42">
                  <c:v>2021-W01-2021-W43</c:v>
                </c:pt>
                <c:pt idx="43">
                  <c:v>2021-W01-2021-W44</c:v>
                </c:pt>
                <c:pt idx="44">
                  <c:v>2021-W01-2021-W45</c:v>
                </c:pt>
                <c:pt idx="45">
                  <c:v>2021-W01-2021-W46</c:v>
                </c:pt>
                <c:pt idx="46">
                  <c:v>2021-W01-2021-W47</c:v>
                </c:pt>
                <c:pt idx="47">
                  <c:v>2021-W01-2021-W48</c:v>
                </c:pt>
                <c:pt idx="48">
                  <c:v>2021-W01-2021-W49</c:v>
                </c:pt>
                <c:pt idx="49">
                  <c:v>2021-W01-2021-W50</c:v>
                </c:pt>
                <c:pt idx="50">
                  <c:v>2021-W01-2021-W51</c:v>
                </c:pt>
                <c:pt idx="51">
                  <c:v>2021-W01-2021-W52</c:v>
                </c:pt>
                <c:pt idx="52">
                  <c:v>2021-W01-2022-W01</c:v>
                </c:pt>
                <c:pt idx="53">
                  <c:v>2021-W01-2022-W02</c:v>
                </c:pt>
                <c:pt idx="54">
                  <c:v>2021-W01-2022-W03</c:v>
                </c:pt>
                <c:pt idx="55">
                  <c:v>2021-W01-2022-W04</c:v>
                </c:pt>
                <c:pt idx="56">
                  <c:v>2021-W01-2022-W05</c:v>
                </c:pt>
                <c:pt idx="57">
                  <c:v>2021-W01-2022-W06</c:v>
                </c:pt>
                <c:pt idx="58">
                  <c:v>2021-W01-2022-W07</c:v>
                </c:pt>
                <c:pt idx="59">
                  <c:v>2021-W01-2022-W08</c:v>
                </c:pt>
                <c:pt idx="60">
                  <c:v>2021-W01-2022-W09</c:v>
                </c:pt>
                <c:pt idx="61">
                  <c:v>2021-W01-2022-W10</c:v>
                </c:pt>
                <c:pt idx="62">
                  <c:v>2021-W01-2022-W11</c:v>
                </c:pt>
                <c:pt idx="63">
                  <c:v>2021-W01-2022-W12</c:v>
                </c:pt>
                <c:pt idx="64">
                  <c:v>2021-W01-2022-W13</c:v>
                </c:pt>
                <c:pt idx="65">
                  <c:v>2021-W01-2022-W14</c:v>
                </c:pt>
                <c:pt idx="66">
                  <c:v>2021-W01-2022-W15</c:v>
                </c:pt>
                <c:pt idx="67">
                  <c:v>2021-W01-2022-W16</c:v>
                </c:pt>
                <c:pt idx="68">
                  <c:v>2021-W01-2022-W17</c:v>
                </c:pt>
                <c:pt idx="69">
                  <c:v>2021-W01-2022-W18</c:v>
                </c:pt>
                <c:pt idx="70">
                  <c:v>2021-W01-2022-W19</c:v>
                </c:pt>
                <c:pt idx="71">
                  <c:v>2021-W01-2022-W20</c:v>
                </c:pt>
                <c:pt idx="72">
                  <c:v>2021-W01-2022-W21</c:v>
                </c:pt>
                <c:pt idx="73">
                  <c:v>2021-W01-2022-W22</c:v>
                </c:pt>
                <c:pt idx="74">
                  <c:v>2021-W01-2022-W23</c:v>
                </c:pt>
                <c:pt idx="75">
                  <c:v>2021-W01-2022-W24</c:v>
                </c:pt>
                <c:pt idx="76">
                  <c:v>2021-W01-2022-W25</c:v>
                </c:pt>
                <c:pt idx="77">
                  <c:v>2021-W01-2022-W26</c:v>
                </c:pt>
                <c:pt idx="78">
                  <c:v>2021-W01-2022-W27</c:v>
                </c:pt>
                <c:pt idx="79">
                  <c:v>2021-W01-2022-W28</c:v>
                </c:pt>
                <c:pt idx="80">
                  <c:v>2021-W01-2022-W29</c:v>
                </c:pt>
                <c:pt idx="81">
                  <c:v>2021-W01-2022-W30</c:v>
                </c:pt>
                <c:pt idx="82">
                  <c:v>2021-W01-2022-W31</c:v>
                </c:pt>
                <c:pt idx="83">
                  <c:v>2021-W01-2022-W32</c:v>
                </c:pt>
                <c:pt idx="84">
                  <c:v>2021-W01-2022-W33</c:v>
                </c:pt>
                <c:pt idx="85">
                  <c:v>2021-W01-2022-W34</c:v>
                </c:pt>
                <c:pt idx="86">
                  <c:v>2021-W01-2022-W35</c:v>
                </c:pt>
                <c:pt idx="87">
                  <c:v>2021-W01-2022-W36</c:v>
                </c:pt>
                <c:pt idx="88">
                  <c:v>2021-W01-2022-W37</c:v>
                </c:pt>
                <c:pt idx="89">
                  <c:v>2021-W01-2022-W38</c:v>
                </c:pt>
                <c:pt idx="90">
                  <c:v>2021-W01-2022-W39</c:v>
                </c:pt>
                <c:pt idx="91">
                  <c:v>2021-W01-2022-W40</c:v>
                </c:pt>
                <c:pt idx="92">
                  <c:v>2021-W01-2022-W41</c:v>
                </c:pt>
                <c:pt idx="93">
                  <c:v>2021-W01-2022-W42</c:v>
                </c:pt>
                <c:pt idx="94">
                  <c:v>2021-W01-2022-W43</c:v>
                </c:pt>
                <c:pt idx="95">
                  <c:v>2021-W01-2022-W44</c:v>
                </c:pt>
                <c:pt idx="96">
                  <c:v>2021-W01-2022-W45</c:v>
                </c:pt>
                <c:pt idx="97">
                  <c:v>2021-W01-2022-W46</c:v>
                </c:pt>
                <c:pt idx="98">
                  <c:v>2021-W01-2022-W47</c:v>
                </c:pt>
                <c:pt idx="99">
                  <c:v>2021-W01-2022-W48</c:v>
                </c:pt>
              </c:strCache>
            </c:strRef>
          </c:cat>
          <c:val>
            <c:numRef>
              <c:f>'WeekNo by VaxStatus'!$AJ$4:$AJ$103</c:f>
              <c:numCache>
                <c:formatCode>0.0000</c:formatCode>
                <c:ptCount val="100"/>
                <c:pt idx="0">
                  <c:v>0</c:v>
                </c:pt>
                <c:pt idx="1">
                  <c:v>0</c:v>
                </c:pt>
                <c:pt idx="2">
                  <c:v>0</c:v>
                </c:pt>
                <c:pt idx="3">
                  <c:v>0</c:v>
                </c:pt>
                <c:pt idx="4">
                  <c:v>0</c:v>
                </c:pt>
                <c:pt idx="5">
                  <c:v>0</c:v>
                </c:pt>
                <c:pt idx="6">
                  <c:v>0</c:v>
                </c:pt>
                <c:pt idx="7">
                  <c:v>0</c:v>
                </c:pt>
                <c:pt idx="8">
                  <c:v>2.4763490096956494E-5</c:v>
                </c:pt>
                <c:pt idx="9">
                  <c:v>2.4763490096956494E-5</c:v>
                </c:pt>
                <c:pt idx="10">
                  <c:v>2.4763490096956494E-5</c:v>
                </c:pt>
                <c:pt idx="11">
                  <c:v>2.4763490096956494E-5</c:v>
                </c:pt>
                <c:pt idx="12">
                  <c:v>2.4763490096956494E-5</c:v>
                </c:pt>
                <c:pt idx="13">
                  <c:v>2.4763490096956494E-5</c:v>
                </c:pt>
                <c:pt idx="14">
                  <c:v>2.4763490096956494E-5</c:v>
                </c:pt>
                <c:pt idx="15">
                  <c:v>4.9526980193912988E-5</c:v>
                </c:pt>
                <c:pt idx="16">
                  <c:v>4.9526980193912988E-5</c:v>
                </c:pt>
                <c:pt idx="17">
                  <c:v>4.9526980193912988E-5</c:v>
                </c:pt>
                <c:pt idx="18">
                  <c:v>4.9526980193912988E-5</c:v>
                </c:pt>
                <c:pt idx="19">
                  <c:v>4.9526980193912988E-5</c:v>
                </c:pt>
                <c:pt idx="20">
                  <c:v>7.4290470290869475E-5</c:v>
                </c:pt>
                <c:pt idx="21">
                  <c:v>7.4290470290869475E-5</c:v>
                </c:pt>
                <c:pt idx="22">
                  <c:v>7.4290470290869475E-5</c:v>
                </c:pt>
                <c:pt idx="23">
                  <c:v>7.4290470290869475E-5</c:v>
                </c:pt>
                <c:pt idx="24">
                  <c:v>9.9053960387825976E-5</c:v>
                </c:pt>
                <c:pt idx="25">
                  <c:v>1.2381745048478245E-4</c:v>
                </c:pt>
                <c:pt idx="26">
                  <c:v>1.4858094058173895E-4</c:v>
                </c:pt>
                <c:pt idx="27">
                  <c:v>1.7334443067869545E-4</c:v>
                </c:pt>
                <c:pt idx="28">
                  <c:v>2.7239839106652143E-4</c:v>
                </c:pt>
                <c:pt idx="29">
                  <c:v>3.466888613573909E-4</c:v>
                </c:pt>
                <c:pt idx="30">
                  <c:v>3.962158415513039E-4</c:v>
                </c:pt>
                <c:pt idx="31">
                  <c:v>4.7050631184217338E-4</c:v>
                </c:pt>
                <c:pt idx="32">
                  <c:v>5.6956027222999938E-4</c:v>
                </c:pt>
                <c:pt idx="33">
                  <c:v>6.6861423261782528E-4</c:v>
                </c:pt>
                <c:pt idx="34">
                  <c:v>1.0648300741691293E-3</c:v>
                </c:pt>
                <c:pt idx="35">
                  <c:v>1.5353363860113026E-3</c:v>
                </c:pt>
                <c:pt idx="36">
                  <c:v>1.956315717659563E-3</c:v>
                </c:pt>
                <c:pt idx="37">
                  <c:v>3.3925981432830397E-3</c:v>
                </c:pt>
                <c:pt idx="38">
                  <c:v>2.3698660022787362E-2</c:v>
                </c:pt>
                <c:pt idx="39">
                  <c:v>0.21544236384352147</c:v>
                </c:pt>
                <c:pt idx="40">
                  <c:v>0.43192479427111513</c:v>
                </c:pt>
                <c:pt idx="41">
                  <c:v>0.57634546851656532</c:v>
                </c:pt>
                <c:pt idx="42">
                  <c:v>0.65083404672821055</c:v>
                </c:pt>
                <c:pt idx="43">
                  <c:v>1.0531417068433657</c:v>
                </c:pt>
                <c:pt idx="44">
                  <c:v>2.3801180871788765</c:v>
                </c:pt>
                <c:pt idx="45">
                  <c:v>3.9221158520262605</c:v>
                </c:pt>
                <c:pt idx="46">
                  <c:v>5.7798481156098394</c:v>
                </c:pt>
                <c:pt idx="47">
                  <c:v>7.969237802061957</c:v>
                </c:pt>
                <c:pt idx="48">
                  <c:v>10.665040860996834</c:v>
                </c:pt>
                <c:pt idx="49">
                  <c:v>16.840064751573905</c:v>
                </c:pt>
                <c:pt idx="50">
                  <c:v>26.812817483420226</c:v>
                </c:pt>
                <c:pt idx="51">
                  <c:v>31.204052891843226</c:v>
                </c:pt>
                <c:pt idx="52">
                  <c:v>35.547024258067268</c:v>
                </c:pt>
                <c:pt idx="53">
                  <c:v>38.528647519701217</c:v>
                </c:pt>
                <c:pt idx="54">
                  <c:v>39.9860036753972</c:v>
                </c:pt>
                <c:pt idx="55">
                  <c:v>40.735297358750913</c:v>
                </c:pt>
                <c:pt idx="56">
                  <c:v>41.298666758456669</c:v>
                </c:pt>
                <c:pt idx="57">
                  <c:v>41.849481068683275</c:v>
                </c:pt>
                <c:pt idx="58">
                  <c:v>42.286730013325233</c:v>
                </c:pt>
                <c:pt idx="59">
                  <c:v>42.657266115645989</c:v>
                </c:pt>
                <c:pt idx="60">
                  <c:v>43.017005336284484</c:v>
                </c:pt>
                <c:pt idx="61">
                  <c:v>43.412453509642781</c:v>
                </c:pt>
                <c:pt idx="62">
                  <c:v>43.713528022241576</c:v>
                </c:pt>
                <c:pt idx="63">
                  <c:v>44.210357924056815</c:v>
                </c:pt>
                <c:pt idx="64">
                  <c:v>44.703869518199063</c:v>
                </c:pt>
                <c:pt idx="65">
                  <c:v>45.221030245383901</c:v>
                </c:pt>
                <c:pt idx="66">
                  <c:v>45.544218554639279</c:v>
                </c:pt>
                <c:pt idx="67">
                  <c:v>45.827636698798948</c:v>
                </c:pt>
                <c:pt idx="68">
                  <c:v>46.076757409174327</c:v>
                </c:pt>
                <c:pt idx="69">
                  <c:v>46.331969938113559</c:v>
                </c:pt>
                <c:pt idx="70">
                  <c:v>46.613629874476345</c:v>
                </c:pt>
                <c:pt idx="71">
                  <c:v>46.888306506631785</c:v>
                </c:pt>
                <c:pt idx="72">
                  <c:v>47.150452812798164</c:v>
                </c:pt>
                <c:pt idx="73">
                  <c:v>47.36057102627084</c:v>
                </c:pt>
                <c:pt idx="74">
                  <c:v>47.504595484674745</c:v>
                </c:pt>
                <c:pt idx="75">
                  <c:v>47.664047597409045</c:v>
                </c:pt>
                <c:pt idx="76">
                  <c:v>47.844746784646539</c:v>
                </c:pt>
                <c:pt idx="77">
                  <c:v>48.014971015573018</c:v>
                </c:pt>
                <c:pt idx="78">
                  <c:v>48.167984620882109</c:v>
                </c:pt>
                <c:pt idx="79">
                  <c:v>48.292743083990572</c:v>
                </c:pt>
                <c:pt idx="80">
                  <c:v>48.389345458858806</c:v>
                </c:pt>
                <c:pt idx="81">
                  <c:v>48.467424743134508</c:v>
                </c:pt>
                <c:pt idx="82">
                  <c:v>48.525396073451482</c:v>
                </c:pt>
                <c:pt idx="83">
                  <c:v>48.581336797580512</c:v>
                </c:pt>
                <c:pt idx="84">
                  <c:v>48.650377407970822</c:v>
                </c:pt>
                <c:pt idx="85">
                  <c:v>48.72600510672693</c:v>
                </c:pt>
                <c:pt idx="86">
                  <c:v>48.791034031721537</c:v>
                </c:pt>
                <c:pt idx="87">
                  <c:v>48.848510092236566</c:v>
                </c:pt>
                <c:pt idx="88">
                  <c:v>48.890533734931111</c:v>
                </c:pt>
                <c:pt idx="89">
                  <c:v>48.923221541859093</c:v>
                </c:pt>
                <c:pt idx="90">
                  <c:v>48.959326710420456</c:v>
                </c:pt>
                <c:pt idx="91">
                  <c:v>49.024083237023994</c:v>
                </c:pt>
                <c:pt idx="92">
                  <c:v>49.099587118329616</c:v>
                </c:pt>
                <c:pt idx="93">
                  <c:v>49.172317488744376</c:v>
                </c:pt>
                <c:pt idx="94">
                  <c:v>49.231601284036486</c:v>
                </c:pt>
                <c:pt idx="95">
                  <c:v>49.295738723387608</c:v>
                </c:pt>
                <c:pt idx="96">
                  <c:v>49.35613687573408</c:v>
                </c:pt>
                <c:pt idx="97">
                  <c:v>49.403955175111307</c:v>
                </c:pt>
                <c:pt idx="98">
                  <c:v>49.453531682285416</c:v>
                </c:pt>
                <c:pt idx="99">
                  <c:v>49.457320496270249</c:v>
                </c:pt>
              </c:numCache>
            </c:numRef>
          </c:val>
          <c:smooth val="0"/>
          <c:extLst>
            <c:ext xmlns:c16="http://schemas.microsoft.com/office/drawing/2014/chart" uri="{C3380CC4-5D6E-409C-BE32-E72D297353CC}">
              <c16:uniqueId val="{00000001-97A1-4A6A-9255-D437864CB4D4}"/>
            </c:ext>
          </c:extLst>
        </c:ser>
        <c:ser>
          <c:idx val="3"/>
          <c:order val="2"/>
          <c:tx>
            <c:strRef>
              <c:f>'WeekNo by VaxStatus'!$AM$1</c:f>
              <c:strCache>
                <c:ptCount val="1"/>
                <c:pt idx="0">
                  <c:v>Booster 2</c:v>
                </c:pt>
              </c:strCache>
            </c:strRef>
          </c:tx>
          <c:spPr>
            <a:ln w="28575" cap="rnd">
              <a:solidFill>
                <a:srgbClr val="82428D"/>
              </a:solidFill>
              <a:round/>
            </a:ln>
            <a:effectLst/>
          </c:spPr>
          <c:marker>
            <c:symbol val="none"/>
          </c:marker>
          <c:cat>
            <c:strRef>
              <c:f>'WeekNo by VaxStatus'!$Q$4:$Q$103</c:f>
              <c:strCache>
                <c:ptCount val="100"/>
                <c:pt idx="0">
                  <c:v>2021-W01</c:v>
                </c:pt>
                <c:pt idx="1">
                  <c:v>2021-W01-2021-W02</c:v>
                </c:pt>
                <c:pt idx="2">
                  <c:v>2021-W01-2021-W03</c:v>
                </c:pt>
                <c:pt idx="3">
                  <c:v>2021-W01-2021-W04</c:v>
                </c:pt>
                <c:pt idx="4">
                  <c:v>2021-W01-2021-W05</c:v>
                </c:pt>
                <c:pt idx="5">
                  <c:v>2021-W01-2021-W06</c:v>
                </c:pt>
                <c:pt idx="6">
                  <c:v>2021-W01-2021-W07</c:v>
                </c:pt>
                <c:pt idx="7">
                  <c:v>2021-W01-2021-W08</c:v>
                </c:pt>
                <c:pt idx="8">
                  <c:v>2021-W01-2021-W09</c:v>
                </c:pt>
                <c:pt idx="9">
                  <c:v>2021-W01-2021-W10</c:v>
                </c:pt>
                <c:pt idx="10">
                  <c:v>2021-W01-2021-W11</c:v>
                </c:pt>
                <c:pt idx="11">
                  <c:v>2021-W01-2021-W12</c:v>
                </c:pt>
                <c:pt idx="12">
                  <c:v>2021-W01-2021-W13</c:v>
                </c:pt>
                <c:pt idx="13">
                  <c:v>2021-W01-2021-W14</c:v>
                </c:pt>
                <c:pt idx="14">
                  <c:v>2021-W01-2021-W15</c:v>
                </c:pt>
                <c:pt idx="15">
                  <c:v>2021-W01-2021-W16</c:v>
                </c:pt>
                <c:pt idx="16">
                  <c:v>2021-W01-2021-W17</c:v>
                </c:pt>
                <c:pt idx="17">
                  <c:v>2021-W01-2021-W18</c:v>
                </c:pt>
                <c:pt idx="18">
                  <c:v>2021-W01-2021-W19</c:v>
                </c:pt>
                <c:pt idx="19">
                  <c:v>2021-W01-2021-W20</c:v>
                </c:pt>
                <c:pt idx="20">
                  <c:v>2021-W01-2021-W21</c:v>
                </c:pt>
                <c:pt idx="21">
                  <c:v>2021-W01-2021-W22</c:v>
                </c:pt>
                <c:pt idx="22">
                  <c:v>2021-W01-2021-W23</c:v>
                </c:pt>
                <c:pt idx="23">
                  <c:v>2021-W01-2021-W24</c:v>
                </c:pt>
                <c:pt idx="24">
                  <c:v>2021-W01-2021-W25</c:v>
                </c:pt>
                <c:pt idx="25">
                  <c:v>2021-W01-2021-W26</c:v>
                </c:pt>
                <c:pt idx="26">
                  <c:v>2021-W01-2021-W27</c:v>
                </c:pt>
                <c:pt idx="27">
                  <c:v>2021-W01-2021-W28</c:v>
                </c:pt>
                <c:pt idx="28">
                  <c:v>2021-W01-2021-W29</c:v>
                </c:pt>
                <c:pt idx="29">
                  <c:v>2021-W01-2021-W30</c:v>
                </c:pt>
                <c:pt idx="30">
                  <c:v>2021-W01-2021-W31</c:v>
                </c:pt>
                <c:pt idx="31">
                  <c:v>2021-W01-2021-W32</c:v>
                </c:pt>
                <c:pt idx="32">
                  <c:v>2021-W01-2021-W33</c:v>
                </c:pt>
                <c:pt idx="33">
                  <c:v>2021-W01-2021-W34</c:v>
                </c:pt>
                <c:pt idx="34">
                  <c:v>2021-W01-2021-W35</c:v>
                </c:pt>
                <c:pt idx="35">
                  <c:v>2021-W01-2021-W36</c:v>
                </c:pt>
                <c:pt idx="36">
                  <c:v>2021-W01-2021-W37</c:v>
                </c:pt>
                <c:pt idx="37">
                  <c:v>2021-W01-2021-W38</c:v>
                </c:pt>
                <c:pt idx="38">
                  <c:v>2021-W01-2021-W39</c:v>
                </c:pt>
                <c:pt idx="39">
                  <c:v>2021-W01-2021-W40</c:v>
                </c:pt>
                <c:pt idx="40">
                  <c:v>2021-W01-2021-W41</c:v>
                </c:pt>
                <c:pt idx="41">
                  <c:v>2021-W01-2021-W42</c:v>
                </c:pt>
                <c:pt idx="42">
                  <c:v>2021-W01-2021-W43</c:v>
                </c:pt>
                <c:pt idx="43">
                  <c:v>2021-W01-2021-W44</c:v>
                </c:pt>
                <c:pt idx="44">
                  <c:v>2021-W01-2021-W45</c:v>
                </c:pt>
                <c:pt idx="45">
                  <c:v>2021-W01-2021-W46</c:v>
                </c:pt>
                <c:pt idx="46">
                  <c:v>2021-W01-2021-W47</c:v>
                </c:pt>
                <c:pt idx="47">
                  <c:v>2021-W01-2021-W48</c:v>
                </c:pt>
                <c:pt idx="48">
                  <c:v>2021-W01-2021-W49</c:v>
                </c:pt>
                <c:pt idx="49">
                  <c:v>2021-W01-2021-W50</c:v>
                </c:pt>
                <c:pt idx="50">
                  <c:v>2021-W01-2021-W51</c:v>
                </c:pt>
                <c:pt idx="51">
                  <c:v>2021-W01-2021-W52</c:v>
                </c:pt>
                <c:pt idx="52">
                  <c:v>2021-W01-2022-W01</c:v>
                </c:pt>
                <c:pt idx="53">
                  <c:v>2021-W01-2022-W02</c:v>
                </c:pt>
                <c:pt idx="54">
                  <c:v>2021-W01-2022-W03</c:v>
                </c:pt>
                <c:pt idx="55">
                  <c:v>2021-W01-2022-W04</c:v>
                </c:pt>
                <c:pt idx="56">
                  <c:v>2021-W01-2022-W05</c:v>
                </c:pt>
                <c:pt idx="57">
                  <c:v>2021-W01-2022-W06</c:v>
                </c:pt>
                <c:pt idx="58">
                  <c:v>2021-W01-2022-W07</c:v>
                </c:pt>
                <c:pt idx="59">
                  <c:v>2021-W01-2022-W08</c:v>
                </c:pt>
                <c:pt idx="60">
                  <c:v>2021-W01-2022-W09</c:v>
                </c:pt>
                <c:pt idx="61">
                  <c:v>2021-W01-2022-W10</c:v>
                </c:pt>
                <c:pt idx="62">
                  <c:v>2021-W01-2022-W11</c:v>
                </c:pt>
                <c:pt idx="63">
                  <c:v>2021-W01-2022-W12</c:v>
                </c:pt>
                <c:pt idx="64">
                  <c:v>2021-W01-2022-W13</c:v>
                </c:pt>
                <c:pt idx="65">
                  <c:v>2021-W01-2022-W14</c:v>
                </c:pt>
                <c:pt idx="66">
                  <c:v>2021-W01-2022-W15</c:v>
                </c:pt>
                <c:pt idx="67">
                  <c:v>2021-W01-2022-W16</c:v>
                </c:pt>
                <c:pt idx="68">
                  <c:v>2021-W01-2022-W17</c:v>
                </c:pt>
                <c:pt idx="69">
                  <c:v>2021-W01-2022-W18</c:v>
                </c:pt>
                <c:pt idx="70">
                  <c:v>2021-W01-2022-W19</c:v>
                </c:pt>
                <c:pt idx="71">
                  <c:v>2021-W01-2022-W20</c:v>
                </c:pt>
                <c:pt idx="72">
                  <c:v>2021-W01-2022-W21</c:v>
                </c:pt>
                <c:pt idx="73">
                  <c:v>2021-W01-2022-W22</c:v>
                </c:pt>
                <c:pt idx="74">
                  <c:v>2021-W01-2022-W23</c:v>
                </c:pt>
                <c:pt idx="75">
                  <c:v>2021-W01-2022-W24</c:v>
                </c:pt>
                <c:pt idx="76">
                  <c:v>2021-W01-2022-W25</c:v>
                </c:pt>
                <c:pt idx="77">
                  <c:v>2021-W01-2022-W26</c:v>
                </c:pt>
                <c:pt idx="78">
                  <c:v>2021-W01-2022-W27</c:v>
                </c:pt>
                <c:pt idx="79">
                  <c:v>2021-W01-2022-W28</c:v>
                </c:pt>
                <c:pt idx="80">
                  <c:v>2021-W01-2022-W29</c:v>
                </c:pt>
                <c:pt idx="81">
                  <c:v>2021-W01-2022-W30</c:v>
                </c:pt>
                <c:pt idx="82">
                  <c:v>2021-W01-2022-W31</c:v>
                </c:pt>
                <c:pt idx="83">
                  <c:v>2021-W01-2022-W32</c:v>
                </c:pt>
                <c:pt idx="84">
                  <c:v>2021-W01-2022-W33</c:v>
                </c:pt>
                <c:pt idx="85">
                  <c:v>2021-W01-2022-W34</c:v>
                </c:pt>
                <c:pt idx="86">
                  <c:v>2021-W01-2022-W35</c:v>
                </c:pt>
                <c:pt idx="87">
                  <c:v>2021-W01-2022-W36</c:v>
                </c:pt>
                <c:pt idx="88">
                  <c:v>2021-W01-2022-W37</c:v>
                </c:pt>
                <c:pt idx="89">
                  <c:v>2021-W01-2022-W38</c:v>
                </c:pt>
                <c:pt idx="90">
                  <c:v>2021-W01-2022-W39</c:v>
                </c:pt>
                <c:pt idx="91">
                  <c:v>2021-W01-2022-W40</c:v>
                </c:pt>
                <c:pt idx="92">
                  <c:v>2021-W01-2022-W41</c:v>
                </c:pt>
                <c:pt idx="93">
                  <c:v>2021-W01-2022-W42</c:v>
                </c:pt>
                <c:pt idx="94">
                  <c:v>2021-W01-2022-W43</c:v>
                </c:pt>
                <c:pt idx="95">
                  <c:v>2021-W01-2022-W44</c:v>
                </c:pt>
                <c:pt idx="96">
                  <c:v>2021-W01-2022-W45</c:v>
                </c:pt>
                <c:pt idx="97">
                  <c:v>2021-W01-2022-W46</c:v>
                </c:pt>
                <c:pt idx="98">
                  <c:v>2021-W01-2022-W47</c:v>
                </c:pt>
                <c:pt idx="99">
                  <c:v>2021-W01-2022-W48</c:v>
                </c:pt>
              </c:strCache>
            </c:strRef>
          </c:cat>
          <c:val>
            <c:numRef>
              <c:f>'WeekNo by VaxStatus'!$AM$4:$AM$103</c:f>
              <c:numCache>
                <c:formatCode>0.0</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2.4763490096956494E-5</c:v>
                </c:pt>
                <c:pt idx="35">
                  <c:v>4.9526980193912988E-5</c:v>
                </c:pt>
                <c:pt idx="36">
                  <c:v>4.9526980193912988E-5</c:v>
                </c:pt>
                <c:pt idx="37">
                  <c:v>4.9526980193912988E-5</c:v>
                </c:pt>
                <c:pt idx="38">
                  <c:v>4.9526980193912988E-5</c:v>
                </c:pt>
                <c:pt idx="39">
                  <c:v>7.4290470290869475E-5</c:v>
                </c:pt>
                <c:pt idx="40">
                  <c:v>7.4290470290869475E-5</c:v>
                </c:pt>
                <c:pt idx="41">
                  <c:v>1.2381745048478245E-4</c:v>
                </c:pt>
                <c:pt idx="42">
                  <c:v>1.4858094058173895E-4</c:v>
                </c:pt>
                <c:pt idx="43">
                  <c:v>2.2287141087260845E-4</c:v>
                </c:pt>
                <c:pt idx="44">
                  <c:v>2.2287141087260845E-4</c:v>
                </c:pt>
                <c:pt idx="45">
                  <c:v>3.2192537126043443E-4</c:v>
                </c:pt>
                <c:pt idx="46">
                  <c:v>3.2192537126043443E-4</c:v>
                </c:pt>
                <c:pt idx="47">
                  <c:v>4.4574282174521691E-4</c:v>
                </c:pt>
                <c:pt idx="48">
                  <c:v>6.4385074252086886E-4</c:v>
                </c:pt>
                <c:pt idx="49">
                  <c:v>9.1624913358739034E-4</c:v>
                </c:pt>
                <c:pt idx="50">
                  <c:v>1.9067887374656497E-3</c:v>
                </c:pt>
                <c:pt idx="51">
                  <c:v>2.2039506186291276E-3</c:v>
                </c:pt>
                <c:pt idx="52">
                  <c:v>2.8725648512469533E-3</c:v>
                </c:pt>
                <c:pt idx="53">
                  <c:v>3.4916521036708653E-3</c:v>
                </c:pt>
                <c:pt idx="54">
                  <c:v>3.986921905609995E-3</c:v>
                </c:pt>
                <c:pt idx="55">
                  <c:v>4.1850298263856472E-3</c:v>
                </c:pt>
                <c:pt idx="56">
                  <c:v>4.6307726481308641E-3</c:v>
                </c:pt>
                <c:pt idx="57">
                  <c:v>5.3489138609426022E-3</c:v>
                </c:pt>
                <c:pt idx="58">
                  <c:v>6.091818563851297E-3</c:v>
                </c:pt>
                <c:pt idx="59">
                  <c:v>7.0575946776326006E-3</c:v>
                </c:pt>
                <c:pt idx="60">
                  <c:v>8.3700596527712945E-3</c:v>
                </c:pt>
                <c:pt idx="61">
                  <c:v>1.0474956311012596E-2</c:v>
                </c:pt>
                <c:pt idx="62">
                  <c:v>1.1688367325763465E-2</c:v>
                </c:pt>
                <c:pt idx="63">
                  <c:v>1.6294376483797373E-2</c:v>
                </c:pt>
                <c:pt idx="64">
                  <c:v>2.1445182423964322E-2</c:v>
                </c:pt>
                <c:pt idx="65">
                  <c:v>2.9840005566832573E-2</c:v>
                </c:pt>
                <c:pt idx="66">
                  <c:v>4.125597450152952E-2</c:v>
                </c:pt>
                <c:pt idx="67">
                  <c:v>0.10873648501573596</c:v>
                </c:pt>
                <c:pt idx="68">
                  <c:v>0.30733967559332703</c:v>
                </c:pt>
                <c:pt idx="69">
                  <c:v>0.63404440044247412</c:v>
                </c:pt>
                <c:pt idx="70">
                  <c:v>1.1056650693390104</c:v>
                </c:pt>
                <c:pt idx="71">
                  <c:v>1.5828822869974593</c:v>
                </c:pt>
                <c:pt idx="72">
                  <c:v>2.0611890982201739</c:v>
                </c:pt>
                <c:pt idx="73">
                  <c:v>2.3818020045054693</c:v>
                </c:pt>
                <c:pt idx="74">
                  <c:v>2.611384321194353</c:v>
                </c:pt>
                <c:pt idx="75">
                  <c:v>2.9110968418378174</c:v>
                </c:pt>
                <c:pt idx="76">
                  <c:v>3.2239835392128628</c:v>
                </c:pt>
                <c:pt idx="77">
                  <c:v>3.5421448599785599</c:v>
                </c:pt>
                <c:pt idx="78">
                  <c:v>3.9549027129146306</c:v>
                </c:pt>
                <c:pt idx="79">
                  <c:v>4.3542635177082474</c:v>
                </c:pt>
                <c:pt idx="80">
                  <c:v>4.7117492607479123</c:v>
                </c:pt>
                <c:pt idx="81">
                  <c:v>5.0601715664120892</c:v>
                </c:pt>
                <c:pt idx="82">
                  <c:v>5.3054786993125411</c:v>
                </c:pt>
                <c:pt idx="83">
                  <c:v>5.5924132590659763</c:v>
                </c:pt>
                <c:pt idx="84">
                  <c:v>6.410202756027866</c:v>
                </c:pt>
                <c:pt idx="85">
                  <c:v>7.3544346334248178</c:v>
                </c:pt>
                <c:pt idx="86">
                  <c:v>8.3703072876722651</c:v>
                </c:pt>
                <c:pt idx="87">
                  <c:v>9.1712328478781266</c:v>
                </c:pt>
                <c:pt idx="88">
                  <c:v>9.6746993650393502</c:v>
                </c:pt>
                <c:pt idx="89">
                  <c:v>10.010219892363013</c:v>
                </c:pt>
                <c:pt idx="90">
                  <c:v>10.393484428593609</c:v>
                </c:pt>
                <c:pt idx="91">
                  <c:v>11.313200450794573</c:v>
                </c:pt>
                <c:pt idx="92">
                  <c:v>12.391873315927901</c:v>
                </c:pt>
                <c:pt idx="93">
                  <c:v>13.486196706802506</c:v>
                </c:pt>
                <c:pt idx="94">
                  <c:v>14.508631685925646</c:v>
                </c:pt>
                <c:pt idx="95">
                  <c:v>15.344993800460255</c:v>
                </c:pt>
                <c:pt idx="96">
                  <c:v>16.254086285409624</c:v>
                </c:pt>
                <c:pt idx="97">
                  <c:v>17.014523539306964</c:v>
                </c:pt>
                <c:pt idx="98">
                  <c:v>17.774960793204304</c:v>
                </c:pt>
                <c:pt idx="99">
                  <c:v>17.840163062629593</c:v>
                </c:pt>
              </c:numCache>
            </c:numRef>
          </c:val>
          <c:smooth val="0"/>
          <c:extLst>
            <c:ext xmlns:c16="http://schemas.microsoft.com/office/drawing/2014/chart" uri="{C3380CC4-5D6E-409C-BE32-E72D297353CC}">
              <c16:uniqueId val="{00000002-97A1-4A6A-9255-D437864CB4D4}"/>
            </c:ext>
          </c:extLst>
        </c:ser>
        <c:ser>
          <c:idx val="1"/>
          <c:order val="3"/>
          <c:tx>
            <c:strRef>
              <c:f>'WeekNo by VaxStatus'!$AP$1</c:f>
              <c:strCache>
                <c:ptCount val="1"/>
                <c:pt idx="0">
                  <c:v>Booster 3</c:v>
                </c:pt>
              </c:strCache>
            </c:strRef>
          </c:tx>
          <c:spPr>
            <a:ln w="28575" cap="rnd">
              <a:solidFill>
                <a:srgbClr val="3E5B84"/>
              </a:solidFill>
              <a:round/>
            </a:ln>
            <a:effectLst/>
          </c:spPr>
          <c:marker>
            <c:symbol val="none"/>
          </c:marker>
          <c:cat>
            <c:strRef>
              <c:f>'WeekNo by VaxStatus'!$Q$4:$Q$103</c:f>
              <c:strCache>
                <c:ptCount val="100"/>
                <c:pt idx="0">
                  <c:v>2021-W01</c:v>
                </c:pt>
                <c:pt idx="1">
                  <c:v>2021-W01-2021-W02</c:v>
                </c:pt>
                <c:pt idx="2">
                  <c:v>2021-W01-2021-W03</c:v>
                </c:pt>
                <c:pt idx="3">
                  <c:v>2021-W01-2021-W04</c:v>
                </c:pt>
                <c:pt idx="4">
                  <c:v>2021-W01-2021-W05</c:v>
                </c:pt>
                <c:pt idx="5">
                  <c:v>2021-W01-2021-W06</c:v>
                </c:pt>
                <c:pt idx="6">
                  <c:v>2021-W01-2021-W07</c:v>
                </c:pt>
                <c:pt idx="7">
                  <c:v>2021-W01-2021-W08</c:v>
                </c:pt>
                <c:pt idx="8">
                  <c:v>2021-W01-2021-W09</c:v>
                </c:pt>
                <c:pt idx="9">
                  <c:v>2021-W01-2021-W10</c:v>
                </c:pt>
                <c:pt idx="10">
                  <c:v>2021-W01-2021-W11</c:v>
                </c:pt>
                <c:pt idx="11">
                  <c:v>2021-W01-2021-W12</c:v>
                </c:pt>
                <c:pt idx="12">
                  <c:v>2021-W01-2021-W13</c:v>
                </c:pt>
                <c:pt idx="13">
                  <c:v>2021-W01-2021-W14</c:v>
                </c:pt>
                <c:pt idx="14">
                  <c:v>2021-W01-2021-W15</c:v>
                </c:pt>
                <c:pt idx="15">
                  <c:v>2021-W01-2021-W16</c:v>
                </c:pt>
                <c:pt idx="16">
                  <c:v>2021-W01-2021-W17</c:v>
                </c:pt>
                <c:pt idx="17">
                  <c:v>2021-W01-2021-W18</c:v>
                </c:pt>
                <c:pt idx="18">
                  <c:v>2021-W01-2021-W19</c:v>
                </c:pt>
                <c:pt idx="19">
                  <c:v>2021-W01-2021-W20</c:v>
                </c:pt>
                <c:pt idx="20">
                  <c:v>2021-W01-2021-W21</c:v>
                </c:pt>
                <c:pt idx="21">
                  <c:v>2021-W01-2021-W22</c:v>
                </c:pt>
                <c:pt idx="22">
                  <c:v>2021-W01-2021-W23</c:v>
                </c:pt>
                <c:pt idx="23">
                  <c:v>2021-W01-2021-W24</c:v>
                </c:pt>
                <c:pt idx="24">
                  <c:v>2021-W01-2021-W25</c:v>
                </c:pt>
                <c:pt idx="25">
                  <c:v>2021-W01-2021-W26</c:v>
                </c:pt>
                <c:pt idx="26">
                  <c:v>2021-W01-2021-W27</c:v>
                </c:pt>
                <c:pt idx="27">
                  <c:v>2021-W01-2021-W28</c:v>
                </c:pt>
                <c:pt idx="28">
                  <c:v>2021-W01-2021-W29</c:v>
                </c:pt>
                <c:pt idx="29">
                  <c:v>2021-W01-2021-W30</c:v>
                </c:pt>
                <c:pt idx="30">
                  <c:v>2021-W01-2021-W31</c:v>
                </c:pt>
                <c:pt idx="31">
                  <c:v>2021-W01-2021-W32</c:v>
                </c:pt>
                <c:pt idx="32">
                  <c:v>2021-W01-2021-W33</c:v>
                </c:pt>
                <c:pt idx="33">
                  <c:v>2021-W01-2021-W34</c:v>
                </c:pt>
                <c:pt idx="34">
                  <c:v>2021-W01-2021-W35</c:v>
                </c:pt>
                <c:pt idx="35">
                  <c:v>2021-W01-2021-W36</c:v>
                </c:pt>
                <c:pt idx="36">
                  <c:v>2021-W01-2021-W37</c:v>
                </c:pt>
                <c:pt idx="37">
                  <c:v>2021-W01-2021-W38</c:v>
                </c:pt>
                <c:pt idx="38">
                  <c:v>2021-W01-2021-W39</c:v>
                </c:pt>
                <c:pt idx="39">
                  <c:v>2021-W01-2021-W40</c:v>
                </c:pt>
                <c:pt idx="40">
                  <c:v>2021-W01-2021-W41</c:v>
                </c:pt>
                <c:pt idx="41">
                  <c:v>2021-W01-2021-W42</c:v>
                </c:pt>
                <c:pt idx="42">
                  <c:v>2021-W01-2021-W43</c:v>
                </c:pt>
                <c:pt idx="43">
                  <c:v>2021-W01-2021-W44</c:v>
                </c:pt>
                <c:pt idx="44">
                  <c:v>2021-W01-2021-W45</c:v>
                </c:pt>
                <c:pt idx="45">
                  <c:v>2021-W01-2021-W46</c:v>
                </c:pt>
                <c:pt idx="46">
                  <c:v>2021-W01-2021-W47</c:v>
                </c:pt>
                <c:pt idx="47">
                  <c:v>2021-W01-2021-W48</c:v>
                </c:pt>
                <c:pt idx="48">
                  <c:v>2021-W01-2021-W49</c:v>
                </c:pt>
                <c:pt idx="49">
                  <c:v>2021-W01-2021-W50</c:v>
                </c:pt>
                <c:pt idx="50">
                  <c:v>2021-W01-2021-W51</c:v>
                </c:pt>
                <c:pt idx="51">
                  <c:v>2021-W01-2021-W52</c:v>
                </c:pt>
                <c:pt idx="52">
                  <c:v>2021-W01-2022-W01</c:v>
                </c:pt>
                <c:pt idx="53">
                  <c:v>2021-W01-2022-W02</c:v>
                </c:pt>
                <c:pt idx="54">
                  <c:v>2021-W01-2022-W03</c:v>
                </c:pt>
                <c:pt idx="55">
                  <c:v>2021-W01-2022-W04</c:v>
                </c:pt>
                <c:pt idx="56">
                  <c:v>2021-W01-2022-W05</c:v>
                </c:pt>
                <c:pt idx="57">
                  <c:v>2021-W01-2022-W06</c:v>
                </c:pt>
                <c:pt idx="58">
                  <c:v>2021-W01-2022-W07</c:v>
                </c:pt>
                <c:pt idx="59">
                  <c:v>2021-W01-2022-W08</c:v>
                </c:pt>
                <c:pt idx="60">
                  <c:v>2021-W01-2022-W09</c:v>
                </c:pt>
                <c:pt idx="61">
                  <c:v>2021-W01-2022-W10</c:v>
                </c:pt>
                <c:pt idx="62">
                  <c:v>2021-W01-2022-W11</c:v>
                </c:pt>
                <c:pt idx="63">
                  <c:v>2021-W01-2022-W12</c:v>
                </c:pt>
                <c:pt idx="64">
                  <c:v>2021-W01-2022-W13</c:v>
                </c:pt>
                <c:pt idx="65">
                  <c:v>2021-W01-2022-W14</c:v>
                </c:pt>
                <c:pt idx="66">
                  <c:v>2021-W01-2022-W15</c:v>
                </c:pt>
                <c:pt idx="67">
                  <c:v>2021-W01-2022-W16</c:v>
                </c:pt>
                <c:pt idx="68">
                  <c:v>2021-W01-2022-W17</c:v>
                </c:pt>
                <c:pt idx="69">
                  <c:v>2021-W01-2022-W18</c:v>
                </c:pt>
                <c:pt idx="70">
                  <c:v>2021-W01-2022-W19</c:v>
                </c:pt>
                <c:pt idx="71">
                  <c:v>2021-W01-2022-W20</c:v>
                </c:pt>
                <c:pt idx="72">
                  <c:v>2021-W01-2022-W21</c:v>
                </c:pt>
                <c:pt idx="73">
                  <c:v>2021-W01-2022-W22</c:v>
                </c:pt>
                <c:pt idx="74">
                  <c:v>2021-W01-2022-W23</c:v>
                </c:pt>
                <c:pt idx="75">
                  <c:v>2021-W01-2022-W24</c:v>
                </c:pt>
                <c:pt idx="76">
                  <c:v>2021-W01-2022-W25</c:v>
                </c:pt>
                <c:pt idx="77">
                  <c:v>2021-W01-2022-W26</c:v>
                </c:pt>
                <c:pt idx="78">
                  <c:v>2021-W01-2022-W27</c:v>
                </c:pt>
                <c:pt idx="79">
                  <c:v>2021-W01-2022-W28</c:v>
                </c:pt>
                <c:pt idx="80">
                  <c:v>2021-W01-2022-W29</c:v>
                </c:pt>
                <c:pt idx="81">
                  <c:v>2021-W01-2022-W30</c:v>
                </c:pt>
                <c:pt idx="82">
                  <c:v>2021-W01-2022-W31</c:v>
                </c:pt>
                <c:pt idx="83">
                  <c:v>2021-W01-2022-W32</c:v>
                </c:pt>
                <c:pt idx="84">
                  <c:v>2021-W01-2022-W33</c:v>
                </c:pt>
                <c:pt idx="85">
                  <c:v>2021-W01-2022-W34</c:v>
                </c:pt>
                <c:pt idx="86">
                  <c:v>2021-W01-2022-W35</c:v>
                </c:pt>
                <c:pt idx="87">
                  <c:v>2021-W01-2022-W36</c:v>
                </c:pt>
                <c:pt idx="88">
                  <c:v>2021-W01-2022-W37</c:v>
                </c:pt>
                <c:pt idx="89">
                  <c:v>2021-W01-2022-W38</c:v>
                </c:pt>
                <c:pt idx="90">
                  <c:v>2021-W01-2022-W39</c:v>
                </c:pt>
                <c:pt idx="91">
                  <c:v>2021-W01-2022-W40</c:v>
                </c:pt>
                <c:pt idx="92">
                  <c:v>2021-W01-2022-W41</c:v>
                </c:pt>
                <c:pt idx="93">
                  <c:v>2021-W01-2022-W42</c:v>
                </c:pt>
                <c:pt idx="94">
                  <c:v>2021-W01-2022-W43</c:v>
                </c:pt>
                <c:pt idx="95">
                  <c:v>2021-W01-2022-W44</c:v>
                </c:pt>
                <c:pt idx="96">
                  <c:v>2021-W01-2022-W45</c:v>
                </c:pt>
                <c:pt idx="97">
                  <c:v>2021-W01-2022-W46</c:v>
                </c:pt>
                <c:pt idx="98">
                  <c:v>2021-W01-2022-W47</c:v>
                </c:pt>
                <c:pt idx="99">
                  <c:v>2021-W01-2022-W48</c:v>
                </c:pt>
              </c:strCache>
            </c:strRef>
          </c:cat>
          <c:val>
            <c:numRef>
              <c:f>'WeekNo by VaxStatus'!$AP$4:$AP$103</c:f>
              <c:numCache>
                <c:formatCode>0.0</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2.4763490096956494E-5</c:v>
                </c:pt>
                <c:pt idx="68">
                  <c:v>2.4763490096956494E-5</c:v>
                </c:pt>
                <c:pt idx="69">
                  <c:v>1.2381745048478245E-4</c:v>
                </c:pt>
                <c:pt idx="70">
                  <c:v>2.476349009695649E-4</c:v>
                </c:pt>
                <c:pt idx="71">
                  <c:v>4.952698019391298E-4</c:v>
                </c:pt>
                <c:pt idx="72">
                  <c:v>5.6956027222999938E-4</c:v>
                </c:pt>
                <c:pt idx="73">
                  <c:v>6.6861423261782528E-4</c:v>
                </c:pt>
                <c:pt idx="74">
                  <c:v>7.9243168310260781E-4</c:v>
                </c:pt>
                <c:pt idx="75">
                  <c:v>9.6577611378130318E-4</c:v>
                </c:pt>
                <c:pt idx="76">
                  <c:v>1.2629379949447811E-3</c:v>
                </c:pt>
                <c:pt idx="77">
                  <c:v>1.5105728959143459E-3</c:v>
                </c:pt>
                <c:pt idx="78">
                  <c:v>1.8572617572717369E-3</c:v>
                </c:pt>
                <c:pt idx="79">
                  <c:v>2.6249299502773883E-3</c:v>
                </c:pt>
                <c:pt idx="80">
                  <c:v>3.2440172027013003E-3</c:v>
                </c:pt>
                <c:pt idx="81">
                  <c:v>4.1355028461917348E-3</c:v>
                </c:pt>
                <c:pt idx="82">
                  <c:v>5.1012789599730376E-3</c:v>
                </c:pt>
                <c:pt idx="83">
                  <c:v>7.2804660885052094E-3</c:v>
                </c:pt>
                <c:pt idx="84">
                  <c:v>1.1737894305957378E-2</c:v>
                </c:pt>
                <c:pt idx="85">
                  <c:v>1.9092650864753456E-2</c:v>
                </c:pt>
                <c:pt idx="86">
                  <c:v>3.3455475120988218E-2</c:v>
                </c:pt>
                <c:pt idx="87">
                  <c:v>6.6044228088582971E-2</c:v>
                </c:pt>
                <c:pt idx="88">
                  <c:v>9.9722574620443788E-2</c:v>
                </c:pt>
                <c:pt idx="89">
                  <c:v>0.13770976842917504</c:v>
                </c:pt>
                <c:pt idx="90">
                  <c:v>0.41431795281217904</c:v>
                </c:pt>
                <c:pt idx="91">
                  <c:v>1.5348163527192664</c:v>
                </c:pt>
                <c:pt idx="92">
                  <c:v>2.6893397880195722</c:v>
                </c:pt>
                <c:pt idx="93">
                  <c:v>3.673440884472623</c:v>
                </c:pt>
                <c:pt idx="94">
                  <c:v>4.417038965104032</c:v>
                </c:pt>
                <c:pt idx="95">
                  <c:v>4.8531983161817278</c:v>
                </c:pt>
                <c:pt idx="96">
                  <c:v>5.5332285177342495</c:v>
                </c:pt>
                <c:pt idx="97">
                  <c:v>6.2310141416862894</c:v>
                </c:pt>
                <c:pt idx="98">
                  <c:v>6.8203356790136604</c:v>
                </c:pt>
                <c:pt idx="99">
                  <c:v>6.8796442377958709</c:v>
                </c:pt>
              </c:numCache>
            </c:numRef>
          </c:val>
          <c:smooth val="0"/>
          <c:extLst xmlns:c15="http://schemas.microsoft.com/office/drawing/2012/chart">
            <c:ext xmlns:c16="http://schemas.microsoft.com/office/drawing/2014/chart" uri="{C3380CC4-5D6E-409C-BE32-E72D297353CC}">
              <c16:uniqueId val="{00000003-97A1-4A6A-9255-D437864CB4D4}"/>
            </c:ext>
          </c:extLst>
        </c:ser>
        <c:dLbls>
          <c:showLegendKey val="0"/>
          <c:showVal val="0"/>
          <c:showCatName val="0"/>
          <c:showSerName val="0"/>
          <c:showPercent val="0"/>
          <c:showBubbleSize val="0"/>
        </c:dLbls>
        <c:smooth val="0"/>
        <c:axId val="963703743"/>
        <c:axId val="992318047"/>
        <c:extLst/>
      </c:lineChart>
      <c:catAx>
        <c:axId val="96370374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Week Number</a:t>
                </a:r>
              </a:p>
            </c:rich>
          </c:tx>
          <c:layout>
            <c:manualLayout>
              <c:xMode val="edge"/>
              <c:yMode val="edge"/>
              <c:x val="0.48708077158163449"/>
              <c:y val="0.89265898671546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2318047"/>
        <c:crosses val="autoZero"/>
        <c:auto val="1"/>
        <c:lblAlgn val="ctr"/>
        <c:lblOffset val="100"/>
        <c:noMultiLvlLbl val="0"/>
      </c:catAx>
      <c:valAx>
        <c:axId val="992318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 Cumulative Estimate </a:t>
                </a:r>
              </a:p>
              <a:p>
                <a:pPr>
                  <a:defRPr/>
                </a:pPr>
                <a:r>
                  <a:rPr lang="en-GB"/>
                  <a:t>Uptake by Current Vaccination Status</a:t>
                </a:r>
                <a:endParaRPr lang="en-IE"/>
              </a:p>
            </c:rich>
          </c:tx>
          <c:layout>
            <c:manualLayout>
              <c:xMode val="edge"/>
              <c:yMode val="edge"/>
              <c:x val="1.4918414918414918E-2"/>
              <c:y val="4.1256440227775713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3703743"/>
        <c:crosses val="autoZero"/>
        <c:crossBetween val="between"/>
      </c:valAx>
      <c:spPr>
        <a:noFill/>
        <a:ln>
          <a:noFill/>
        </a:ln>
        <a:effectLst/>
      </c:spPr>
    </c:plotArea>
    <c:legend>
      <c:legendPos val="b"/>
      <c:layout>
        <c:manualLayout>
          <c:xMode val="edge"/>
          <c:yMode val="edge"/>
          <c:x val="4.6225795202173146E-2"/>
          <c:y val="0.92883317403504739"/>
          <c:w val="0.92060202264926672"/>
          <c:h val="4.866326507810684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0.10769</cdr:x>
      <cdr:y>0.01969</cdr:y>
    </cdr:from>
    <cdr:to>
      <cdr:x>0.33566</cdr:x>
      <cdr:y>0.18284</cdr:y>
    </cdr:to>
    <cdr:sp macro="" textlink="">
      <cdr:nvSpPr>
        <cdr:cNvPr id="3" name="TextBox 2">
          <a:extLst xmlns:a="http://schemas.openxmlformats.org/drawingml/2006/main">
            <a:ext uri="{FF2B5EF4-FFF2-40B4-BE49-F238E27FC236}">
              <a16:creationId xmlns:a16="http://schemas.microsoft.com/office/drawing/2014/main" id="{199577D9-7B8B-4862-91BC-23A7D4D69104}"/>
            </a:ext>
          </a:extLst>
        </cdr:cNvPr>
        <cdr:cNvSpPr txBox="1"/>
      </cdr:nvSpPr>
      <cdr:spPr>
        <a:xfrm xmlns:a="http://schemas.openxmlformats.org/drawingml/2006/main">
          <a:off x="733425" y="66673"/>
          <a:ext cx="1552562" cy="552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1100" dirty="0"/>
            <a:t>Dec 2020 Primary </a:t>
          </a:r>
        </a:p>
        <a:p xmlns:a="http://schemas.openxmlformats.org/drawingml/2006/main">
          <a:r>
            <a:rPr lang="en-IE" sz="1100"/>
            <a:t>Vaccination Programme </a:t>
          </a:r>
          <a:r>
            <a:rPr lang="en-IE" sz="1100" dirty="0"/>
            <a:t>Starts </a:t>
          </a:r>
        </a:p>
        <a:p xmlns:a="http://schemas.openxmlformats.org/drawingml/2006/main">
          <a:r>
            <a:rPr lang="en-IE" sz="1100" dirty="0"/>
            <a:t>for adults </a:t>
          </a:r>
        </a:p>
      </cdr:txBody>
    </cdr:sp>
  </cdr:relSizeAnchor>
  <cdr:relSizeAnchor xmlns:cdr="http://schemas.openxmlformats.org/drawingml/2006/chartDrawing">
    <cdr:from>
      <cdr:x>0.12473</cdr:x>
      <cdr:y>0.18642</cdr:y>
    </cdr:from>
    <cdr:to>
      <cdr:x>0.3527</cdr:x>
      <cdr:y>0.32894</cdr:y>
    </cdr:to>
    <cdr:sp macro="" textlink="">
      <cdr:nvSpPr>
        <cdr:cNvPr id="5" name="TextBox 1">
          <a:extLst xmlns:a="http://schemas.openxmlformats.org/drawingml/2006/main">
            <a:ext uri="{FF2B5EF4-FFF2-40B4-BE49-F238E27FC236}">
              <a16:creationId xmlns:a16="http://schemas.microsoft.com/office/drawing/2014/main" id="{3D2A0303-52C4-4F42-9FC6-138A44A94C9E}"/>
            </a:ext>
          </a:extLst>
        </cdr:cNvPr>
        <cdr:cNvSpPr txBox="1"/>
      </cdr:nvSpPr>
      <cdr:spPr>
        <a:xfrm xmlns:a="http://schemas.openxmlformats.org/drawingml/2006/main">
          <a:off x="714886" y="672966"/>
          <a:ext cx="1306612" cy="5144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1100"/>
            <a:t>August 2021</a:t>
          </a:r>
          <a:r>
            <a:rPr lang="en-IE" sz="1100" baseline="0"/>
            <a:t> </a:t>
          </a:r>
          <a:r>
            <a:rPr lang="en-IE" sz="1100"/>
            <a:t>Primary </a:t>
          </a:r>
        </a:p>
        <a:p xmlns:a="http://schemas.openxmlformats.org/drawingml/2006/main">
          <a:r>
            <a:rPr lang="en-IE" sz="1100"/>
            <a:t>Vaccination Progamme Starts </a:t>
          </a:r>
        </a:p>
        <a:p xmlns:a="http://schemas.openxmlformats.org/drawingml/2006/main">
          <a:r>
            <a:rPr lang="en-IE" sz="1100"/>
            <a:t>for 12-17 yr olds (Wk 31, 2021)</a:t>
          </a:r>
        </a:p>
      </cdr:txBody>
    </cdr:sp>
  </cdr:relSizeAnchor>
  <cdr:relSizeAnchor xmlns:cdr="http://schemas.openxmlformats.org/drawingml/2006/chartDrawing">
    <cdr:from>
      <cdr:x>0.4648</cdr:x>
      <cdr:y>0.01219</cdr:y>
    </cdr:from>
    <cdr:to>
      <cdr:x>0.69277</cdr:x>
      <cdr:y>0.19691</cdr:y>
    </cdr:to>
    <cdr:sp macro="" textlink="">
      <cdr:nvSpPr>
        <cdr:cNvPr id="6" name="TextBox 1">
          <a:extLst xmlns:a="http://schemas.openxmlformats.org/drawingml/2006/main">
            <a:ext uri="{FF2B5EF4-FFF2-40B4-BE49-F238E27FC236}">
              <a16:creationId xmlns:a16="http://schemas.microsoft.com/office/drawing/2014/main" id="{FE564F18-B3B2-4D3B-997B-89767163ADDF}"/>
            </a:ext>
          </a:extLst>
        </cdr:cNvPr>
        <cdr:cNvSpPr txBox="1"/>
      </cdr:nvSpPr>
      <cdr:spPr>
        <a:xfrm xmlns:a="http://schemas.openxmlformats.org/drawingml/2006/main">
          <a:off x="3165486" y="41278"/>
          <a:ext cx="1552561" cy="6254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1100"/>
            <a:t>Jan</a:t>
          </a:r>
          <a:r>
            <a:rPr lang="en-IE" sz="1100" baseline="0"/>
            <a:t> 2022 </a:t>
          </a:r>
          <a:r>
            <a:rPr lang="en-IE" sz="1100"/>
            <a:t>Primary </a:t>
          </a:r>
        </a:p>
        <a:p xmlns:a="http://schemas.openxmlformats.org/drawingml/2006/main">
          <a:r>
            <a:rPr lang="en-IE" sz="1100"/>
            <a:t>Vaccination Progamme Starts </a:t>
          </a:r>
        </a:p>
        <a:p xmlns:a="http://schemas.openxmlformats.org/drawingml/2006/main">
          <a:r>
            <a:rPr lang="en-IE" sz="1100"/>
            <a:t>for 5-11 yr olds</a:t>
          </a:r>
        </a:p>
        <a:p xmlns:a="http://schemas.openxmlformats.org/drawingml/2006/main">
          <a:r>
            <a:rPr lang="en-IE" sz="1100"/>
            <a:t>(Wk 1, 2022)</a:t>
          </a:r>
        </a:p>
      </cdr:txBody>
    </cdr:sp>
  </cdr:relSizeAnchor>
  <cdr:relSizeAnchor xmlns:cdr="http://schemas.openxmlformats.org/drawingml/2006/chartDrawing">
    <cdr:from>
      <cdr:x>0.60606</cdr:x>
      <cdr:y>0.19503</cdr:y>
    </cdr:from>
    <cdr:to>
      <cdr:x>0.8014</cdr:x>
      <cdr:y>0.32349</cdr:y>
    </cdr:to>
    <cdr:sp macro="" textlink="">
      <cdr:nvSpPr>
        <cdr:cNvPr id="13" name="TextBox 1">
          <a:extLst xmlns:a="http://schemas.openxmlformats.org/drawingml/2006/main">
            <a:ext uri="{FF2B5EF4-FFF2-40B4-BE49-F238E27FC236}">
              <a16:creationId xmlns:a16="http://schemas.microsoft.com/office/drawing/2014/main" id="{0FCADD37-5338-47A6-8785-F24E138F8187}"/>
            </a:ext>
          </a:extLst>
        </cdr:cNvPr>
        <cdr:cNvSpPr txBox="1"/>
      </cdr:nvSpPr>
      <cdr:spPr>
        <a:xfrm xmlns:a="http://schemas.openxmlformats.org/drawingml/2006/main">
          <a:off x="4127486" y="660398"/>
          <a:ext cx="1330339" cy="4349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1100"/>
            <a:t>Apr 2022 2nd booster </a:t>
          </a:r>
        </a:p>
        <a:p xmlns:a="http://schemas.openxmlformats.org/drawingml/2006/main">
          <a:r>
            <a:rPr lang="en-IE" sz="1100"/>
            <a:t>Starts for Adults</a:t>
          </a:r>
        </a:p>
        <a:p xmlns:a="http://schemas.openxmlformats.org/drawingml/2006/main">
          <a:r>
            <a:rPr lang="en-IE" sz="1100"/>
            <a:t>(Wk 14, 2022)</a:t>
          </a:r>
        </a:p>
      </cdr:txBody>
    </cdr:sp>
  </cdr:relSizeAnchor>
  <cdr:relSizeAnchor xmlns:cdr="http://schemas.openxmlformats.org/drawingml/2006/chartDrawing">
    <cdr:from>
      <cdr:x>0.38183</cdr:x>
      <cdr:y>0.20805</cdr:y>
    </cdr:from>
    <cdr:to>
      <cdr:x>0.55339</cdr:x>
      <cdr:y>0.314</cdr:y>
    </cdr:to>
    <cdr:sp macro="" textlink="">
      <cdr:nvSpPr>
        <cdr:cNvPr id="14" name="TextBox 1">
          <a:extLst xmlns:a="http://schemas.openxmlformats.org/drawingml/2006/main">
            <a:ext uri="{FF2B5EF4-FFF2-40B4-BE49-F238E27FC236}">
              <a16:creationId xmlns:a16="http://schemas.microsoft.com/office/drawing/2014/main" id="{9B83135F-0A8E-457B-99CB-2C2D83768367}"/>
            </a:ext>
          </a:extLst>
        </cdr:cNvPr>
        <cdr:cNvSpPr txBox="1"/>
      </cdr:nvSpPr>
      <cdr:spPr>
        <a:xfrm xmlns:a="http://schemas.openxmlformats.org/drawingml/2006/main">
          <a:off x="2188446" y="751059"/>
          <a:ext cx="983298" cy="3824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1100"/>
            <a:t>Nov 2021 1st Booster</a:t>
          </a:r>
        </a:p>
        <a:p xmlns:a="http://schemas.openxmlformats.org/drawingml/2006/main">
          <a:r>
            <a:rPr lang="en-IE" sz="1100"/>
            <a:t>Starts for Adults</a:t>
          </a:r>
          <a:r>
            <a:rPr lang="en-IE" sz="1100" baseline="0"/>
            <a:t> </a:t>
          </a:r>
        </a:p>
        <a:p xmlns:a="http://schemas.openxmlformats.org/drawingml/2006/main">
          <a:r>
            <a:rPr lang="en-IE" sz="1100">
              <a:effectLst/>
              <a:latin typeface="+mn-lt"/>
              <a:ea typeface="+mn-ea"/>
              <a:cs typeface="+mn-cs"/>
            </a:rPr>
            <a:t>(Wk 44, 2021)</a:t>
          </a:r>
          <a:endParaRPr lang="en-IE" sz="1100"/>
        </a:p>
      </cdr:txBody>
    </cdr:sp>
  </cdr:relSizeAnchor>
  <cdr:relSizeAnchor xmlns:cdr="http://schemas.openxmlformats.org/drawingml/2006/chartDrawing">
    <cdr:from>
      <cdr:x>0.12168</cdr:x>
      <cdr:y>0.19409</cdr:y>
    </cdr:from>
    <cdr:to>
      <cdr:x>0.12168</cdr:x>
      <cdr:y>0.55133</cdr:y>
    </cdr:to>
    <cdr:cxnSp macro="">
      <cdr:nvCxnSpPr>
        <cdr:cNvPr id="16" name="Straight Arrow Connector 15">
          <a:extLst xmlns:a="http://schemas.openxmlformats.org/drawingml/2006/main">
            <a:ext uri="{FF2B5EF4-FFF2-40B4-BE49-F238E27FC236}">
              <a16:creationId xmlns:a16="http://schemas.microsoft.com/office/drawing/2014/main" id="{3ACB0BFF-2DDA-472F-8726-CAD79BC90FE4}"/>
            </a:ext>
          </a:extLst>
        </cdr:cNvPr>
        <cdr:cNvCxnSpPr/>
      </cdr:nvCxnSpPr>
      <cdr:spPr>
        <a:xfrm xmlns:a="http://schemas.openxmlformats.org/drawingml/2006/main">
          <a:off x="828675" y="657225"/>
          <a:ext cx="3" cy="120966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0.38741</cdr:x>
      <cdr:y>0.33474</cdr:y>
    </cdr:from>
    <cdr:to>
      <cdr:x>0.38743</cdr:x>
      <cdr:y>0.56259</cdr:y>
    </cdr:to>
    <cdr:cxnSp macro="">
      <cdr:nvCxnSpPr>
        <cdr:cNvPr id="18" name="Straight Arrow Connector 17">
          <a:extLst xmlns:a="http://schemas.openxmlformats.org/drawingml/2006/main">
            <a:ext uri="{FF2B5EF4-FFF2-40B4-BE49-F238E27FC236}">
              <a16:creationId xmlns:a16="http://schemas.microsoft.com/office/drawing/2014/main" id="{D315E851-0CBE-43B6-9584-2F15FF829C73}"/>
            </a:ext>
          </a:extLst>
        </cdr:cNvPr>
        <cdr:cNvCxnSpPr/>
      </cdr:nvCxnSpPr>
      <cdr:spPr>
        <a:xfrm xmlns:a="http://schemas.openxmlformats.org/drawingml/2006/main">
          <a:off x="2638425" y="1133475"/>
          <a:ext cx="119" cy="77153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0.49239</cdr:x>
      <cdr:y>0.33193</cdr:y>
    </cdr:from>
    <cdr:to>
      <cdr:x>0.49379</cdr:x>
      <cdr:y>0.55978</cdr:y>
    </cdr:to>
    <cdr:cxnSp macro="">
      <cdr:nvCxnSpPr>
        <cdr:cNvPr id="20" name="Straight Arrow Connector 19">
          <a:extLst xmlns:a="http://schemas.openxmlformats.org/drawingml/2006/main">
            <a:ext uri="{FF2B5EF4-FFF2-40B4-BE49-F238E27FC236}">
              <a16:creationId xmlns:a16="http://schemas.microsoft.com/office/drawing/2014/main" id="{FAF11886-E7C9-4BEE-89A1-34755133C351}"/>
            </a:ext>
          </a:extLst>
        </cdr:cNvPr>
        <cdr:cNvCxnSpPr/>
      </cdr:nvCxnSpPr>
      <cdr:spPr>
        <a:xfrm xmlns:a="http://schemas.openxmlformats.org/drawingml/2006/main" flipH="1">
          <a:off x="3400239" y="1123961"/>
          <a:ext cx="9669" cy="7715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0.56933</cdr:x>
      <cdr:y>0.19972</cdr:y>
    </cdr:from>
    <cdr:to>
      <cdr:x>0.57352</cdr:x>
      <cdr:y>0.56541</cdr:y>
    </cdr:to>
    <cdr:cxnSp macro="">
      <cdr:nvCxnSpPr>
        <cdr:cNvPr id="22" name="Straight Arrow Connector 21">
          <a:extLst xmlns:a="http://schemas.openxmlformats.org/drawingml/2006/main">
            <a:ext uri="{FF2B5EF4-FFF2-40B4-BE49-F238E27FC236}">
              <a16:creationId xmlns:a16="http://schemas.microsoft.com/office/drawing/2014/main" id="{C2CB7AA8-58B3-452C-B53D-9276CF586C8A}"/>
            </a:ext>
          </a:extLst>
        </cdr:cNvPr>
        <cdr:cNvCxnSpPr/>
      </cdr:nvCxnSpPr>
      <cdr:spPr>
        <a:xfrm xmlns:a="http://schemas.openxmlformats.org/drawingml/2006/main" flipH="1">
          <a:off x="3931602" y="676289"/>
          <a:ext cx="28934" cy="123827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0.67983</cdr:x>
      <cdr:y>0.34318</cdr:y>
    </cdr:from>
    <cdr:to>
      <cdr:x>0.67983</cdr:x>
      <cdr:y>0.5654</cdr:y>
    </cdr:to>
    <cdr:cxnSp macro="">
      <cdr:nvCxnSpPr>
        <cdr:cNvPr id="24" name="Straight Arrow Connector 23">
          <a:extLst xmlns:a="http://schemas.openxmlformats.org/drawingml/2006/main">
            <a:ext uri="{FF2B5EF4-FFF2-40B4-BE49-F238E27FC236}">
              <a16:creationId xmlns:a16="http://schemas.microsoft.com/office/drawing/2014/main" id="{5348D538-6841-4E89-82FE-72A8C591F160}"/>
            </a:ext>
          </a:extLst>
        </cdr:cNvPr>
        <cdr:cNvCxnSpPr/>
      </cdr:nvCxnSpPr>
      <cdr:spPr>
        <a:xfrm xmlns:a="http://schemas.openxmlformats.org/drawingml/2006/main" flipH="1">
          <a:off x="4694679" y="1162065"/>
          <a:ext cx="0" cy="75246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0.3049</cdr:x>
      <cdr:y>0.33193</cdr:y>
    </cdr:from>
    <cdr:to>
      <cdr:x>0.38741</cdr:x>
      <cdr:y>0.33193</cdr:y>
    </cdr:to>
    <cdr:cxnSp macro="">
      <cdr:nvCxnSpPr>
        <cdr:cNvPr id="8" name="Straight Connector 7">
          <a:extLst xmlns:a="http://schemas.openxmlformats.org/drawingml/2006/main">
            <a:ext uri="{FF2B5EF4-FFF2-40B4-BE49-F238E27FC236}">
              <a16:creationId xmlns:a16="http://schemas.microsoft.com/office/drawing/2014/main" id="{65DBDE38-736D-4BD7-8FF5-475C9A928AD4}"/>
            </a:ext>
          </a:extLst>
        </cdr:cNvPr>
        <cdr:cNvCxnSpPr/>
      </cdr:nvCxnSpPr>
      <cdr:spPr>
        <a:xfrm xmlns:a="http://schemas.openxmlformats.org/drawingml/2006/main">
          <a:off x="2076450" y="1123950"/>
          <a:ext cx="561975"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0.62529</cdr:x>
      <cdr:y>0.34036</cdr:y>
    </cdr:from>
    <cdr:to>
      <cdr:x>0.67983</cdr:x>
      <cdr:y>0.34036</cdr:y>
    </cdr:to>
    <cdr:cxnSp macro="">
      <cdr:nvCxnSpPr>
        <cdr:cNvPr id="19" name="Straight Connector 18">
          <a:extLst xmlns:a="http://schemas.openxmlformats.org/drawingml/2006/main">
            <a:ext uri="{FF2B5EF4-FFF2-40B4-BE49-F238E27FC236}">
              <a16:creationId xmlns:a16="http://schemas.microsoft.com/office/drawing/2014/main" id="{3A41ABD2-5CD7-4592-B0A3-C06491837493}"/>
            </a:ext>
          </a:extLst>
        </cdr:cNvPr>
        <cdr:cNvCxnSpPr/>
      </cdr:nvCxnSpPr>
      <cdr:spPr>
        <a:xfrm xmlns:a="http://schemas.openxmlformats.org/drawingml/2006/main">
          <a:off x="4318047" y="1152516"/>
          <a:ext cx="376632"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0.53712</cdr:x>
      <cdr:y>0.19972</cdr:y>
    </cdr:from>
    <cdr:to>
      <cdr:x>0.57488</cdr:x>
      <cdr:y>0.19972</cdr:y>
    </cdr:to>
    <cdr:cxnSp macro="">
      <cdr:nvCxnSpPr>
        <cdr:cNvPr id="23" name="Straight Connector 22">
          <a:extLst xmlns:a="http://schemas.openxmlformats.org/drawingml/2006/main">
            <a:ext uri="{FF2B5EF4-FFF2-40B4-BE49-F238E27FC236}">
              <a16:creationId xmlns:a16="http://schemas.microsoft.com/office/drawing/2014/main" id="{03823659-9A7E-4FD0-AE4C-F63A9F7537EC}"/>
            </a:ext>
          </a:extLst>
        </cdr:cNvPr>
        <cdr:cNvCxnSpPr/>
      </cdr:nvCxnSpPr>
      <cdr:spPr>
        <a:xfrm xmlns:a="http://schemas.openxmlformats.org/drawingml/2006/main">
          <a:off x="3709162" y="676279"/>
          <a:ext cx="260757"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0.78508</cdr:x>
      <cdr:y>0.17534</cdr:y>
    </cdr:from>
    <cdr:to>
      <cdr:x>0.98042</cdr:x>
      <cdr:y>0.3263</cdr:y>
    </cdr:to>
    <cdr:sp macro="" textlink="">
      <cdr:nvSpPr>
        <cdr:cNvPr id="17" name="TextBox 1">
          <a:extLst xmlns:a="http://schemas.openxmlformats.org/drawingml/2006/main">
            <a:ext uri="{FF2B5EF4-FFF2-40B4-BE49-F238E27FC236}">
              <a16:creationId xmlns:a16="http://schemas.microsoft.com/office/drawing/2014/main" id="{38CF418E-D10B-491D-8292-C69DD9389CB4}"/>
            </a:ext>
          </a:extLst>
        </cdr:cNvPr>
        <cdr:cNvSpPr txBox="1"/>
      </cdr:nvSpPr>
      <cdr:spPr>
        <a:xfrm xmlns:a="http://schemas.openxmlformats.org/drawingml/2006/main">
          <a:off x="5346700" y="593724"/>
          <a:ext cx="1330339" cy="511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1100"/>
            <a:t>Oct 2022 3rd booster </a:t>
          </a:r>
        </a:p>
        <a:p xmlns:a="http://schemas.openxmlformats.org/drawingml/2006/main">
          <a:r>
            <a:rPr lang="en-IE" sz="1100"/>
            <a:t>Starts for Adults</a:t>
          </a:r>
        </a:p>
        <a:p xmlns:a="http://schemas.openxmlformats.org/drawingml/2006/main">
          <a:r>
            <a:rPr lang="en-IE" sz="1100"/>
            <a:t>(Wk 39, 2022)</a:t>
          </a:r>
        </a:p>
      </cdr:txBody>
    </cdr:sp>
  </cdr:relSizeAnchor>
  <cdr:relSizeAnchor xmlns:cdr="http://schemas.openxmlformats.org/drawingml/2006/chartDrawing">
    <cdr:from>
      <cdr:x>0.8985</cdr:x>
      <cdr:y>0.33849</cdr:y>
    </cdr:from>
    <cdr:to>
      <cdr:x>0.89851</cdr:x>
      <cdr:y>0.56072</cdr:y>
    </cdr:to>
    <cdr:cxnSp macro="">
      <cdr:nvCxnSpPr>
        <cdr:cNvPr id="41" name="Straight Arrow Connector 40">
          <a:extLst xmlns:a="http://schemas.openxmlformats.org/drawingml/2006/main">
            <a:ext uri="{FF2B5EF4-FFF2-40B4-BE49-F238E27FC236}">
              <a16:creationId xmlns:a16="http://schemas.microsoft.com/office/drawing/2014/main" id="{ACBA890F-E805-416E-87AE-ACEF6A3F6308}"/>
            </a:ext>
          </a:extLst>
        </cdr:cNvPr>
        <cdr:cNvCxnSpPr/>
      </cdr:nvCxnSpPr>
      <cdr:spPr>
        <a:xfrm xmlns:a="http://schemas.openxmlformats.org/drawingml/2006/main" flipH="1">
          <a:off x="6204698" y="1146164"/>
          <a:ext cx="69" cy="75250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0.84534</cdr:x>
      <cdr:y>0.33849</cdr:y>
    </cdr:from>
    <cdr:to>
      <cdr:x>0.89988</cdr:x>
      <cdr:y>0.33849</cdr:y>
    </cdr:to>
    <cdr:cxnSp macro="">
      <cdr:nvCxnSpPr>
        <cdr:cNvPr id="43" name="Straight Connector 42">
          <a:extLst xmlns:a="http://schemas.openxmlformats.org/drawingml/2006/main">
            <a:ext uri="{FF2B5EF4-FFF2-40B4-BE49-F238E27FC236}">
              <a16:creationId xmlns:a16="http://schemas.microsoft.com/office/drawing/2014/main" id="{7960EBCC-AA82-4296-8AD6-C6408F64DBA3}"/>
            </a:ext>
          </a:extLst>
        </cdr:cNvPr>
        <cdr:cNvCxnSpPr/>
      </cdr:nvCxnSpPr>
      <cdr:spPr>
        <a:xfrm xmlns:a="http://schemas.openxmlformats.org/drawingml/2006/main">
          <a:off x="5837599" y="1146174"/>
          <a:ext cx="376633"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1454B-2B34-4B6B-9F21-83B79D6C5504}" type="datetimeFigureOut">
              <a:rPr lang="en-IE" smtClean="0"/>
              <a:t>30/11/2022</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2C663-E0EB-4714-8209-31587A85A502}" type="slidenum">
              <a:rPr lang="en-IE" smtClean="0"/>
              <a:t>‹#›</a:t>
            </a:fld>
            <a:endParaRPr lang="en-IE"/>
          </a:p>
        </p:txBody>
      </p:sp>
    </p:spTree>
    <p:extLst>
      <p:ext uri="{BB962C8B-B14F-4D97-AF65-F5344CB8AC3E}">
        <p14:creationId xmlns:p14="http://schemas.microsoft.com/office/powerpoint/2010/main" val="367811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802C663-E0EB-4714-8209-31587A85A502}" type="slidenum">
              <a:rPr lang="en-IE" smtClean="0"/>
              <a:t>3</a:t>
            </a:fld>
            <a:endParaRPr lang="en-IE"/>
          </a:p>
        </p:txBody>
      </p:sp>
    </p:spTree>
    <p:extLst>
      <p:ext uri="{BB962C8B-B14F-4D97-AF65-F5344CB8AC3E}">
        <p14:creationId xmlns:p14="http://schemas.microsoft.com/office/powerpoint/2010/main" val="133640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802C663-E0EB-4714-8209-31587A85A502}" type="slidenum">
              <a:rPr lang="en-IE" smtClean="0"/>
              <a:t>8</a:t>
            </a:fld>
            <a:endParaRPr lang="en-IE"/>
          </a:p>
        </p:txBody>
      </p:sp>
    </p:spTree>
    <p:extLst>
      <p:ext uri="{BB962C8B-B14F-4D97-AF65-F5344CB8AC3E}">
        <p14:creationId xmlns:p14="http://schemas.microsoft.com/office/powerpoint/2010/main" val="125906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802C663-E0EB-4714-8209-31587A85A502}" type="slidenum">
              <a:rPr lang="en-IE" smtClean="0"/>
              <a:t>10</a:t>
            </a:fld>
            <a:endParaRPr lang="en-IE"/>
          </a:p>
        </p:txBody>
      </p:sp>
    </p:spTree>
    <p:extLst>
      <p:ext uri="{BB962C8B-B14F-4D97-AF65-F5344CB8AC3E}">
        <p14:creationId xmlns:p14="http://schemas.microsoft.com/office/powerpoint/2010/main" val="384262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802C663-E0EB-4714-8209-31587A85A502}" type="slidenum">
              <a:rPr lang="en-IE" smtClean="0"/>
              <a:t>12</a:t>
            </a:fld>
            <a:endParaRPr lang="en-IE"/>
          </a:p>
        </p:txBody>
      </p:sp>
    </p:spTree>
    <p:extLst>
      <p:ext uri="{BB962C8B-B14F-4D97-AF65-F5344CB8AC3E}">
        <p14:creationId xmlns:p14="http://schemas.microsoft.com/office/powerpoint/2010/main" val="76179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802C663-E0EB-4714-8209-31587A85A502}" type="slidenum">
              <a:rPr lang="en-IE" smtClean="0"/>
              <a:t>14</a:t>
            </a:fld>
            <a:endParaRPr lang="en-IE"/>
          </a:p>
        </p:txBody>
      </p:sp>
    </p:spTree>
    <p:extLst>
      <p:ext uri="{BB962C8B-B14F-4D97-AF65-F5344CB8AC3E}">
        <p14:creationId xmlns:p14="http://schemas.microsoft.com/office/powerpoint/2010/main" val="4247238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3734594"/>
            <a:ext cx="12190413" cy="2650476"/>
          </a:xfrm>
          <a:prstGeom prst="rect">
            <a:avLst/>
          </a:prstGeom>
          <a:solidFill>
            <a:srgbClr val="B8A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E" dirty="0"/>
          </a:p>
        </p:txBody>
      </p:sp>
      <p:sp>
        <p:nvSpPr>
          <p:cNvPr id="3" name="Subtitle 2"/>
          <p:cNvSpPr>
            <a:spLocks noGrp="1"/>
          </p:cNvSpPr>
          <p:nvPr>
            <p:ph type="subTitle" idx="1" hasCustomPrompt="1"/>
          </p:nvPr>
        </p:nvSpPr>
        <p:spPr>
          <a:xfrm>
            <a:off x="304006" y="4572794"/>
            <a:ext cx="7772400" cy="838200"/>
          </a:xfrm>
        </p:spPr>
        <p:txBody>
          <a:bodyPr>
            <a:normAutofit/>
          </a:bodyPr>
          <a:lstStyle>
            <a:lvl1pPr marL="0" indent="0" algn="l">
              <a:buNone/>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US" dirty="0"/>
              <a:t>Presentation Title</a:t>
            </a:r>
          </a:p>
          <a:p>
            <a:endParaRPr lang="en-US" dirty="0"/>
          </a:p>
          <a:p>
            <a:endParaRPr lang="en-US" dirty="0"/>
          </a:p>
        </p:txBody>
      </p:sp>
      <p:sp>
        <p:nvSpPr>
          <p:cNvPr id="6" name="Slide Number Placeholder 5"/>
          <p:cNvSpPr>
            <a:spLocks noGrp="1"/>
          </p:cNvSpPr>
          <p:nvPr>
            <p:ph type="sldNum" sz="quarter" idx="12"/>
          </p:nvPr>
        </p:nvSpPr>
        <p:spPr>
          <a:xfrm>
            <a:off x="8858347" y="6477794"/>
            <a:ext cx="2844430" cy="365210"/>
          </a:xfrm>
        </p:spPr>
        <p:txBody>
          <a:bodyPr/>
          <a:lstStyle/>
          <a:p>
            <a:fld id="{B6F15528-21DE-4FAA-801E-634DDDAF4B2B}"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562" y="402558"/>
            <a:ext cx="1478452" cy="1224000"/>
          </a:xfrm>
          <a:prstGeom prst="rect">
            <a:avLst/>
          </a:prstGeom>
        </p:spPr>
      </p:pic>
      <p:sp>
        <p:nvSpPr>
          <p:cNvPr id="9" name="Rectangle 8"/>
          <p:cNvSpPr/>
          <p:nvPr userDrawn="1"/>
        </p:nvSpPr>
        <p:spPr>
          <a:xfrm>
            <a:off x="0" y="6477794"/>
            <a:ext cx="12190413" cy="381794"/>
          </a:xfrm>
          <a:prstGeom prst="rect">
            <a:avLst/>
          </a:prstGeom>
          <a:solidFill>
            <a:srgbClr val="BA1F4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BA1F46"/>
              </a:solidFill>
            </a:endParaRPr>
          </a:p>
        </p:txBody>
      </p:sp>
      <p:sp>
        <p:nvSpPr>
          <p:cNvPr id="2" name="Title 1"/>
          <p:cNvSpPr>
            <a:spLocks noGrp="1"/>
          </p:cNvSpPr>
          <p:nvPr>
            <p:ph type="ctrTitle" hasCustomPrompt="1"/>
          </p:nvPr>
        </p:nvSpPr>
        <p:spPr>
          <a:xfrm>
            <a:off x="304007" y="3734593"/>
            <a:ext cx="6172200" cy="685801"/>
          </a:xfrm>
        </p:spPr>
        <p:txBody>
          <a:bodyPr>
            <a:normAutofit/>
          </a:bodyPr>
          <a:lstStyle>
            <a:lvl1pPr algn="l">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Health Protection Surveillance Centre</a:t>
            </a:r>
          </a:p>
        </p:txBody>
      </p:sp>
      <p:pic>
        <p:nvPicPr>
          <p:cNvPr id="5" name="Picture 4">
            <a:extLst>
              <a:ext uri="{FF2B5EF4-FFF2-40B4-BE49-F238E27FC236}">
                <a16:creationId xmlns:a16="http://schemas.microsoft.com/office/drawing/2014/main" id="{0F1EBEC4-88F2-44DC-AF1C-A107854D28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99" y="566539"/>
            <a:ext cx="1005757" cy="89603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1" y="274701"/>
            <a:ext cx="9448085" cy="564293"/>
          </a:xfrm>
        </p:spPr>
        <p:txBody>
          <a:bodyPr>
            <a:normAutofit/>
          </a:bodyPr>
          <a:lstStyle>
            <a:lvl1pPr algn="l">
              <a:defRPr sz="2800" b="1">
                <a:latin typeface="Tahoma" panose="020B0604030504040204" pitchFamily="34" charset="0"/>
                <a:ea typeface="Tahoma" panose="020B0604030504040204" pitchFamily="34" charset="0"/>
                <a:cs typeface="Tahoma" panose="020B0604030504040204" pitchFamily="34" charset="0"/>
              </a:defRPr>
            </a:lvl1pPr>
          </a:lstStyle>
          <a:p>
            <a:r>
              <a:rPr lang="en-US" dirty="0"/>
              <a:t>Slide title</a:t>
            </a:r>
          </a:p>
        </p:txBody>
      </p:sp>
      <p:sp>
        <p:nvSpPr>
          <p:cNvPr id="3" name="Content Placeholder 2"/>
          <p:cNvSpPr>
            <a:spLocks noGrp="1"/>
          </p:cNvSpPr>
          <p:nvPr>
            <p:ph idx="1"/>
          </p:nvPr>
        </p:nvSpPr>
        <p:spPr>
          <a:xfrm>
            <a:off x="609521" y="1067595"/>
            <a:ext cx="10971372" cy="50599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14606" y="6477794"/>
            <a:ext cx="2844430" cy="365210"/>
          </a:xfrm>
        </p:spPr>
        <p:txBody>
          <a:bodyPr/>
          <a:lstStyle/>
          <a:p>
            <a:fld id="{B6F15528-21DE-4FAA-801E-634DDDAF4B2B}" type="slidenum">
              <a:rPr lang="en-US" smtClean="0"/>
              <a:pPr/>
              <a:t>‹#›</a:t>
            </a:fld>
            <a:endParaRPr lang="en-US"/>
          </a:p>
        </p:txBody>
      </p:sp>
      <p:sp>
        <p:nvSpPr>
          <p:cNvPr id="7" name="Rectangle 6"/>
          <p:cNvSpPr/>
          <p:nvPr userDrawn="1"/>
        </p:nvSpPr>
        <p:spPr>
          <a:xfrm>
            <a:off x="0" y="6477794"/>
            <a:ext cx="12190413" cy="381794"/>
          </a:xfrm>
          <a:prstGeom prst="rect">
            <a:avLst/>
          </a:prstGeom>
          <a:solidFill>
            <a:srgbClr val="BA1F46"/>
          </a:solidFill>
          <a:ln>
            <a:solidFill>
              <a:srgbClr val="BA1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BA1F46"/>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5806" y="76994"/>
            <a:ext cx="1027176" cy="8503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21" y="1067594"/>
            <a:ext cx="5384099" cy="5059989"/>
          </a:xfrm>
        </p:spPr>
        <p:txBody>
          <a:bodyPr>
            <a:normAutofit/>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6793" y="1067594"/>
            <a:ext cx="5384099" cy="5059989"/>
          </a:xfrm>
        </p:spPr>
        <p:txBody>
          <a:bodyPr>
            <a:normAutofit/>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477794"/>
            <a:ext cx="12190413" cy="3817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5806" y="76994"/>
            <a:ext cx="1027176" cy="850392"/>
          </a:xfrm>
          <a:prstGeom prst="rect">
            <a:avLst/>
          </a:prstGeom>
        </p:spPr>
      </p:pic>
      <p:sp>
        <p:nvSpPr>
          <p:cNvPr id="10" name="Title 1"/>
          <p:cNvSpPr>
            <a:spLocks noGrp="1"/>
          </p:cNvSpPr>
          <p:nvPr>
            <p:ph type="title" hasCustomPrompt="1"/>
          </p:nvPr>
        </p:nvSpPr>
        <p:spPr>
          <a:xfrm>
            <a:off x="609521" y="274701"/>
            <a:ext cx="9448085" cy="564293"/>
          </a:xfrm>
        </p:spPr>
        <p:txBody>
          <a:bodyPr>
            <a:normAutofit/>
          </a:bodyPr>
          <a:lstStyle>
            <a:lvl1pPr algn="l">
              <a:defRPr sz="2800" b="1">
                <a:latin typeface="Tahoma" panose="020B0604030504040204" pitchFamily="34" charset="0"/>
                <a:ea typeface="Tahoma" panose="020B0604030504040204" pitchFamily="34" charset="0"/>
                <a:cs typeface="Tahoma" panose="020B0604030504040204" pitchFamily="34" charset="0"/>
              </a:defRPr>
            </a:lvl1pPr>
          </a:lstStyle>
          <a:p>
            <a:r>
              <a:rPr lang="en-US" dirty="0"/>
              <a:t>Slide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hpsc.i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se.ie/eng/health/immunisation/hcpinfo/guidelines/covid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08806" y="1372394"/>
            <a:ext cx="10972800" cy="2286000"/>
          </a:xfrm>
        </p:spPr>
        <p:txBody>
          <a:bodyPr>
            <a:noAutofit/>
          </a:bodyPr>
          <a:lstStyle/>
          <a:p>
            <a:pPr algn="ctr"/>
            <a:r>
              <a:rPr lang="en-IE" dirty="0">
                <a:solidFill>
                  <a:schemeClr val="tx1"/>
                </a:solidFill>
              </a:rPr>
              <a:t>COVID-19 Vaccination Uptake in Ireland</a:t>
            </a:r>
          </a:p>
          <a:p>
            <a:pPr algn="ctr"/>
            <a:r>
              <a:rPr lang="en-IE" dirty="0">
                <a:solidFill>
                  <a:schemeClr val="tx1"/>
                </a:solidFill>
              </a:rPr>
              <a:t>Weekly Report </a:t>
            </a:r>
          </a:p>
          <a:p>
            <a:pPr algn="ctr"/>
            <a:endParaRPr lang="en-IE" sz="2000" dirty="0">
              <a:solidFill>
                <a:schemeClr val="tx1"/>
              </a:solidFill>
            </a:endParaRPr>
          </a:p>
          <a:p>
            <a:pPr algn="ctr"/>
            <a:r>
              <a:rPr lang="en-IE" sz="1800" dirty="0">
                <a:solidFill>
                  <a:schemeClr val="tx1"/>
                </a:solidFill>
              </a:rPr>
              <a:t>Week 47 2022 (week ending Sunday 27</a:t>
            </a:r>
            <a:r>
              <a:rPr lang="en-IE" sz="1800" baseline="30000" dirty="0">
                <a:solidFill>
                  <a:schemeClr val="tx1"/>
                </a:solidFill>
              </a:rPr>
              <a:t>th</a:t>
            </a:r>
            <a:r>
              <a:rPr lang="en-IE" sz="1800" dirty="0">
                <a:solidFill>
                  <a:schemeClr val="tx1"/>
                </a:solidFill>
              </a:rPr>
              <a:t> November 2022)</a:t>
            </a:r>
          </a:p>
        </p:txBody>
      </p:sp>
      <p:sp>
        <p:nvSpPr>
          <p:cNvPr id="2" name="TextBox 1"/>
          <p:cNvSpPr txBox="1"/>
          <p:nvPr/>
        </p:nvSpPr>
        <p:spPr>
          <a:xfrm>
            <a:off x="141460" y="3771819"/>
            <a:ext cx="12034092" cy="2679323"/>
          </a:xfrm>
          <a:prstGeom prst="rect">
            <a:avLst/>
          </a:prstGeom>
          <a:noFill/>
        </p:spPr>
        <p:txBody>
          <a:bodyPr wrap="square" rtlCol="0">
            <a:spAutoFit/>
          </a:bodyPr>
          <a:lstStyle/>
          <a:p>
            <a:pPr lvl="0"/>
            <a:r>
              <a:rPr lang="en-GB" sz="1800" b="1" dirty="0">
                <a:latin typeface="Tahoma" panose="020B0604030504040204" pitchFamily="34" charset="0"/>
                <a:ea typeface="Tahoma" panose="020B0604030504040204" pitchFamily="34" charset="0"/>
                <a:cs typeface="Tahoma" panose="020B0604030504040204" pitchFamily="34" charset="0"/>
              </a:rPr>
              <a:t>Key highlights of % uptake to date:</a:t>
            </a:r>
            <a:endParaRPr lang="en-IE" sz="1800" b="1"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IE" sz="1400" dirty="0">
                <a:latin typeface="Tahoma" panose="020B0604030504040204" pitchFamily="34" charset="0"/>
                <a:ea typeface="Tahoma" panose="020B0604030504040204" pitchFamily="34" charset="0"/>
                <a:cs typeface="Tahoma" panose="020B0604030504040204" pitchFamily="34" charset="0"/>
              </a:rPr>
              <a:t>Primary Course Completed (PCC):		</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65+ years: 99.9%</a:t>
            </a:r>
          </a:p>
          <a:p>
            <a:pPr lvl="0"/>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a:t>
            </a:r>
            <a:r>
              <a:rPr lang="en-IE" sz="1400" dirty="0">
                <a:latin typeface="Tahoma" panose="020B0604030504040204" pitchFamily="34" charset="0"/>
                <a:ea typeface="Tahoma" panose="020B0604030504040204" pitchFamily="34" charset="0"/>
                <a:cs typeface="Tahoma" panose="020B0604030504040204" pitchFamily="34" charset="0"/>
              </a:rPr>
              <a:t>as % of population</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12+ years: 94.9%</a:t>
            </a:r>
          </a:p>
          <a:p>
            <a:pPr lvl="1"/>
            <a:r>
              <a:rPr lang="en-GB" sz="1400" b="1" dirty="0">
                <a:solidFill>
                  <a:srgbClr val="BA1F46"/>
                </a:solidFill>
                <a:latin typeface="Tahoma" panose="020B0604030504040204" pitchFamily="34" charset="0"/>
                <a:ea typeface="Tahoma" panose="020B0604030504040204" pitchFamily="34" charset="0"/>
                <a:cs typeface="Tahoma" panose="020B0604030504040204" pitchFamily="34" charset="0"/>
              </a:rPr>
              <a:t>	</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5+   years: 87.5%</a:t>
            </a:r>
          </a:p>
          <a:p>
            <a:pPr marL="285750" indent="-285750">
              <a:buFont typeface="Arial" panose="020B0604020202020204" pitchFamily="34" charset="0"/>
              <a:buChar char="•"/>
            </a:pPr>
            <a:r>
              <a:rPr lang="en-IE" sz="1400" dirty="0">
                <a:latin typeface="Tahoma" panose="020B0604030504040204" pitchFamily="34" charset="0"/>
                <a:ea typeface="Tahoma" panose="020B0604030504040204" pitchFamily="34" charset="0"/>
                <a:cs typeface="Tahoma" panose="020B0604030504040204" pitchFamily="34" charset="0"/>
              </a:rPr>
              <a:t>1</a:t>
            </a:r>
            <a:r>
              <a:rPr lang="en-IE" sz="1400" baseline="30000" dirty="0">
                <a:latin typeface="Tahoma" panose="020B0604030504040204" pitchFamily="34" charset="0"/>
                <a:ea typeface="Tahoma" panose="020B0604030504040204" pitchFamily="34" charset="0"/>
                <a:cs typeface="Tahoma" panose="020B0604030504040204" pitchFamily="34" charset="0"/>
              </a:rPr>
              <a:t>st</a:t>
            </a:r>
            <a:r>
              <a:rPr lang="en-IE" sz="1400" dirty="0">
                <a:latin typeface="Tahoma" panose="020B0604030504040204" pitchFamily="34" charset="0"/>
                <a:ea typeface="Tahoma" panose="020B0604030504040204" pitchFamily="34" charset="0"/>
                <a:cs typeface="Tahoma" panose="020B0604030504040204" pitchFamily="34" charset="0"/>
              </a:rPr>
              <a:t> Booster as % of PCC </a:t>
            </a:r>
            <a:r>
              <a:rPr lang="en-IE" sz="1400" dirty="0" err="1">
                <a:latin typeface="Tahoma" panose="020B0604030504040204" pitchFamily="34" charset="0"/>
                <a:ea typeface="Tahoma" panose="020B0604030504040204" pitchFamily="34" charset="0"/>
                <a:cs typeface="Tahoma" panose="020B0604030504040204" pitchFamily="34" charset="0"/>
              </a:rPr>
              <a:t>popln</a:t>
            </a:r>
            <a:r>
              <a:rPr lang="en-IE" sz="1400" dirty="0">
                <a:latin typeface="Tahoma" panose="020B0604030504040204" pitchFamily="34" charset="0"/>
                <a:ea typeface="Tahoma" panose="020B0604030504040204" pitchFamily="34" charset="0"/>
                <a:cs typeface="Tahoma" panose="020B0604030504040204" pitchFamily="34" charset="0"/>
              </a:rPr>
              <a:t>:		</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65+ years: 95.2%</a:t>
            </a:r>
          </a:p>
          <a:p>
            <a:pPr lvl="8"/>
            <a:r>
              <a:rPr lang="en-GB" sz="1400" b="1" dirty="0">
                <a:solidFill>
                  <a:srgbClr val="BA1F46"/>
                </a:solidFill>
                <a:latin typeface="Tahoma" panose="020B0604030504040204" pitchFamily="34" charset="0"/>
                <a:ea typeface="Tahoma" panose="020B0604030504040204" pitchFamily="34" charset="0"/>
                <a:cs typeface="Tahoma" panose="020B0604030504040204" pitchFamily="34" charset="0"/>
              </a:rPr>
              <a:t>12</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years: 76.9%</a:t>
            </a:r>
          </a:p>
          <a:p>
            <a:pPr marL="285750" indent="-285750">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2</a:t>
            </a:r>
            <a:r>
              <a:rPr lang="en-IE" sz="1400" baseline="30000" dirty="0" err="1">
                <a:latin typeface="Tahoma" panose="020B0604030504040204" pitchFamily="34" charset="0"/>
                <a:ea typeface="Tahoma" panose="020B0604030504040204" pitchFamily="34" charset="0"/>
                <a:cs typeface="Tahoma" panose="020B0604030504040204" pitchFamily="34" charset="0"/>
              </a:rPr>
              <a:t>nd</a:t>
            </a:r>
            <a:r>
              <a:rPr lang="en-IE" sz="1400" dirty="0">
                <a:latin typeface="Tahoma" panose="020B0604030504040204" pitchFamily="34" charset="0"/>
                <a:ea typeface="Tahoma" panose="020B0604030504040204" pitchFamily="34" charset="0"/>
                <a:cs typeface="Tahoma" panose="020B0604030504040204" pitchFamily="34" charset="0"/>
              </a:rPr>
              <a:t> Booster as % of PCC </a:t>
            </a:r>
            <a:r>
              <a:rPr lang="en-IE" sz="1400" dirty="0" err="1">
                <a:latin typeface="Tahoma" panose="020B0604030504040204" pitchFamily="34" charset="0"/>
                <a:ea typeface="Tahoma" panose="020B0604030504040204" pitchFamily="34" charset="0"/>
                <a:cs typeface="Tahoma" panose="020B0604030504040204" pitchFamily="34" charset="0"/>
              </a:rPr>
              <a:t>popln</a:t>
            </a:r>
            <a:r>
              <a:rPr lang="en-IE" sz="1400" dirty="0">
                <a:latin typeface="Tahoma" panose="020B0604030504040204" pitchFamily="34" charset="0"/>
                <a:ea typeface="Tahoma" panose="020B0604030504040204" pitchFamily="34" charset="0"/>
                <a:cs typeface="Tahoma" panose="020B0604030504040204" pitchFamily="34" charset="0"/>
              </a:rPr>
              <a:t>:</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65+ years: 74.6%</a:t>
            </a:r>
          </a:p>
          <a:p>
            <a:r>
              <a:rPr lang="en-GB" sz="1400" b="1" dirty="0">
                <a:solidFill>
                  <a:srgbClr val="BA1F46"/>
                </a:solidFill>
                <a:latin typeface="Tahoma" panose="020B0604030504040204" pitchFamily="34" charset="0"/>
                <a:ea typeface="Tahoma" panose="020B0604030504040204" pitchFamily="34" charset="0"/>
                <a:cs typeface="Tahoma" panose="020B0604030504040204" pitchFamily="34" charset="0"/>
              </a:rPr>
              <a:t>	</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12+ years: 25.5%</a:t>
            </a:r>
          </a:p>
          <a:p>
            <a:pPr marL="285750" indent="-285750">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3</a:t>
            </a:r>
            <a:r>
              <a:rPr lang="en-GB" sz="1400" baseline="30000" dirty="0">
                <a:latin typeface="Tahoma" panose="020B0604030504040204" pitchFamily="34" charset="0"/>
                <a:ea typeface="Tahoma" panose="020B0604030504040204" pitchFamily="34" charset="0"/>
                <a:cs typeface="Tahoma" panose="020B0604030504040204" pitchFamily="34" charset="0"/>
              </a:rPr>
              <a:t>rd</a:t>
            </a:r>
            <a:r>
              <a:rPr lang="en-GB" sz="1400" dirty="0">
                <a:latin typeface="Tahoma" panose="020B0604030504040204" pitchFamily="34" charset="0"/>
                <a:ea typeface="Tahoma" panose="020B0604030504040204" pitchFamily="34" charset="0"/>
                <a:cs typeface="Tahoma" panose="020B0604030504040204" pitchFamily="34" charset="0"/>
              </a:rPr>
              <a:t> Booster </a:t>
            </a:r>
            <a:r>
              <a:rPr lang="en-IE" sz="1400" dirty="0">
                <a:latin typeface="Tahoma" panose="020B0604030504040204" pitchFamily="34" charset="0"/>
                <a:ea typeface="Tahoma" panose="020B0604030504040204" pitchFamily="34" charset="0"/>
                <a:cs typeface="Tahoma" panose="020B0604030504040204" pitchFamily="34" charset="0"/>
              </a:rPr>
              <a:t>as % of PCC </a:t>
            </a:r>
            <a:r>
              <a:rPr lang="en-IE" sz="1400" dirty="0" err="1">
                <a:latin typeface="Tahoma" panose="020B0604030504040204" pitchFamily="34" charset="0"/>
                <a:ea typeface="Tahoma" panose="020B0604030504040204" pitchFamily="34" charset="0"/>
                <a:cs typeface="Tahoma" panose="020B0604030504040204" pitchFamily="34" charset="0"/>
              </a:rPr>
              <a:t>popln</a:t>
            </a:r>
            <a:r>
              <a:rPr lang="en-IE" sz="1400" dirty="0">
                <a:latin typeface="Tahoma" panose="020B0604030504040204" pitchFamily="34" charset="0"/>
                <a:ea typeface="Tahoma" panose="020B0604030504040204" pitchFamily="34" charset="0"/>
                <a:cs typeface="Tahoma" panose="020B0604030504040204" pitchFamily="34" charset="0"/>
              </a:rPr>
              <a:t>:</a:t>
            </a:r>
            <a:r>
              <a:rPr lang="en-GB" sz="1400" dirty="0">
                <a:latin typeface="Tahoma" panose="020B0604030504040204" pitchFamily="34" charset="0"/>
                <a:ea typeface="Tahoma" panose="020B0604030504040204" pitchFamily="34" charset="0"/>
                <a:cs typeface="Tahoma" panose="020B0604030504040204" pitchFamily="34" charset="0"/>
              </a:rPr>
              <a:t>		</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65+ years: 33.9%</a:t>
            </a:r>
          </a:p>
          <a:p>
            <a:r>
              <a:rPr lang="en-GB" sz="1400" b="1" dirty="0">
                <a:solidFill>
                  <a:srgbClr val="BA1F46"/>
                </a:solidFill>
                <a:latin typeface="Tahoma" panose="020B0604030504040204" pitchFamily="34" charset="0"/>
                <a:ea typeface="Tahoma" panose="020B0604030504040204" pitchFamily="34" charset="0"/>
                <a:cs typeface="Tahoma" panose="020B0604030504040204" pitchFamily="34" charset="0"/>
              </a:rPr>
              <a:t>	</a:t>
            </a:r>
            <a:r>
              <a:rPr lang="en-IE" sz="1400" b="1" dirty="0">
                <a:solidFill>
                  <a:srgbClr val="BA1F46"/>
                </a:solidFill>
                <a:latin typeface="Tahoma" panose="020B0604030504040204" pitchFamily="34" charset="0"/>
                <a:ea typeface="Tahoma" panose="020B0604030504040204" pitchFamily="34" charset="0"/>
                <a:cs typeface="Tahoma" panose="020B0604030504040204" pitchFamily="34" charset="0"/>
              </a:rPr>
              <a:t>			12+ years: 7.1%</a:t>
            </a:r>
            <a:endParaRPr lang="en-GB" sz="1400" b="1" dirty="0">
              <a:solidFill>
                <a:srgbClr val="BA1F46"/>
              </a:solidFill>
              <a:latin typeface="Tahoma" panose="020B0604030504040204" pitchFamily="34" charset="0"/>
              <a:ea typeface="Tahoma" panose="020B0604030504040204" pitchFamily="34" charset="0"/>
              <a:cs typeface="Tahoma" panose="020B0604030504040204" pitchFamily="34" charset="0"/>
            </a:endParaRPr>
          </a:p>
          <a:p>
            <a:r>
              <a:rPr lang="en-GB" sz="1050" i="1" dirty="0">
                <a:latin typeface="Tahoma" panose="020B0604030504040204" pitchFamily="34" charset="0"/>
                <a:ea typeface="Tahoma" panose="020B0604030504040204" pitchFamily="34" charset="0"/>
                <a:cs typeface="Tahoma" panose="020B0604030504040204" pitchFamily="34" charset="0"/>
              </a:rPr>
              <a:t>Data relating to vaccinations are continually being updated as vaccinations take place and data cleaning is undertaken. </a:t>
            </a:r>
          </a:p>
          <a:p>
            <a:pPr>
              <a:lnSpc>
                <a:spcPct val="150000"/>
              </a:lnSpc>
            </a:pPr>
            <a:r>
              <a:rPr lang="en-GB" sz="1050" i="1" dirty="0">
                <a:latin typeface="Tahoma" panose="020B0604030504040204" pitchFamily="34" charset="0"/>
                <a:ea typeface="Tahoma" panose="020B0604030504040204" pitchFamily="34" charset="0"/>
                <a:cs typeface="Tahoma" panose="020B0604030504040204" pitchFamily="34" charset="0"/>
              </a:rPr>
              <a:t>Data presented here relate solely to data extracted from HSE COVID-19 Integrated Information Services (IIS) data lake environment at the specified time, includes dose numbers received abroad</a:t>
            </a:r>
          </a:p>
        </p:txBody>
      </p:sp>
      <p:sp>
        <p:nvSpPr>
          <p:cNvPr id="8" name="Subtitle 6"/>
          <p:cNvSpPr txBox="1">
            <a:spLocks/>
          </p:cNvSpPr>
          <p:nvPr/>
        </p:nvSpPr>
        <p:spPr>
          <a:xfrm>
            <a:off x="107536" y="6505003"/>
            <a:ext cx="9219406" cy="438657"/>
          </a:xfrm>
          <a:prstGeom prst="rect">
            <a:avLst/>
          </a:prstGeom>
        </p:spPr>
        <p:txBody>
          <a:bodyPr vert="horz" lIns="108850" tIns="54425" rIns="108850" bIns="54425" rtlCol="0">
            <a:normAutofit/>
          </a:bodyPr>
          <a:lstStyle>
            <a:lvl1pPr marL="0" indent="0" algn="l" defTabSz="1088502" rtl="0" eaLnBrk="1" latinLnBrk="0" hangingPunct="1">
              <a:spcBef>
                <a:spcPct val="20000"/>
              </a:spcBef>
              <a:buFont typeface="Arial" pitchFamily="34" charset="0"/>
              <a:buNone/>
              <a:defRPr sz="32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4251" indent="0" algn="ctr" defTabSz="1088502" rtl="0" eaLnBrk="1" latinLnBrk="0" hangingPunct="1">
              <a:spcBef>
                <a:spcPct val="20000"/>
              </a:spcBef>
              <a:buFont typeface="Arial" pitchFamily="34" charset="0"/>
              <a:buNone/>
              <a:defRPr sz="3300" kern="1200">
                <a:solidFill>
                  <a:schemeClr val="tx1">
                    <a:tint val="75000"/>
                  </a:schemeClr>
                </a:solidFill>
                <a:latin typeface="+mn-lt"/>
                <a:ea typeface="+mn-ea"/>
                <a:cs typeface="+mn-cs"/>
              </a:defRPr>
            </a:lvl2pPr>
            <a:lvl3pPr marL="1088502" indent="0" algn="ctr" defTabSz="1088502"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3pPr>
            <a:lvl4pPr marL="1632753" indent="0" algn="ctr" defTabSz="1088502"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4pPr>
            <a:lvl5pPr marL="2177004" indent="0" algn="ctr" defTabSz="1088502"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5pPr>
            <a:lvl6pPr marL="2721254" indent="0" algn="ctr" defTabSz="1088502"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6pPr>
            <a:lvl7pPr marL="3265505" indent="0" algn="ctr" defTabSz="1088502"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7pPr>
            <a:lvl8pPr marL="3809756" indent="0" algn="ctr" defTabSz="1088502"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8pPr>
            <a:lvl9pPr marL="4354007" indent="0" algn="ctr" defTabSz="1088502"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9pPr>
          </a:lstStyle>
          <a:p>
            <a:r>
              <a:rPr lang="en-IE" sz="1600" b="0" dirty="0"/>
              <a:t>Slides prepared by the Health Protection Surveillance Centre 28</a:t>
            </a:r>
            <a:r>
              <a:rPr lang="en-IE" sz="1600" b="0" baseline="30000" dirty="0"/>
              <a:t>h</a:t>
            </a:r>
            <a:r>
              <a:rPr lang="en-IE" sz="1600" b="0" dirty="0"/>
              <a:t> November 2022</a:t>
            </a:r>
          </a:p>
        </p:txBody>
      </p:sp>
      <p:pic>
        <p:nvPicPr>
          <p:cNvPr id="5" name="Picture 4">
            <a:extLst>
              <a:ext uri="{FF2B5EF4-FFF2-40B4-BE49-F238E27FC236}">
                <a16:creationId xmlns:a16="http://schemas.microsoft.com/office/drawing/2014/main" id="{1391B042-19CF-45BC-AC64-1A16BAC60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06" y="543754"/>
            <a:ext cx="1361624" cy="1133440"/>
          </a:xfrm>
          <a:prstGeom prst="rect">
            <a:avLst/>
          </a:prstGeom>
        </p:spPr>
      </p:pic>
    </p:spTree>
    <p:extLst>
      <p:ext uri="{BB962C8B-B14F-4D97-AF65-F5344CB8AC3E}">
        <p14:creationId xmlns:p14="http://schemas.microsoft.com/office/powerpoint/2010/main" val="374005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6" y="217317"/>
            <a:ext cx="10744200" cy="1230877"/>
          </a:xfrm>
        </p:spPr>
        <p:txBody>
          <a:bodyPr>
            <a:noAutofit/>
          </a:bodyPr>
          <a:lstStyle/>
          <a:p>
            <a:pPr algn="ctr"/>
            <a:r>
              <a:rPr lang="en-IE" sz="2400" dirty="0">
                <a:solidFill>
                  <a:srgbClr val="A50021"/>
                </a:solidFill>
              </a:rPr>
              <a:t>Percentage COVID-19 vaccination uptake of eligible population* </a:t>
            </a:r>
            <a:br>
              <a:rPr lang="en-IE" sz="2400" dirty="0">
                <a:solidFill>
                  <a:srgbClr val="A50021"/>
                </a:solidFill>
              </a:rPr>
            </a:br>
            <a:r>
              <a:rPr lang="en-IE" sz="2400" dirty="0">
                <a:solidFill>
                  <a:srgbClr val="A50021"/>
                </a:solidFill>
              </a:rPr>
              <a:t>for </a:t>
            </a:r>
            <a:r>
              <a:rPr lang="en-IE" sz="2400" dirty="0">
                <a:solidFill>
                  <a:srgbClr val="7030A0"/>
                </a:solidFill>
              </a:rPr>
              <a:t>1</a:t>
            </a:r>
            <a:r>
              <a:rPr lang="en-IE" sz="2400" baseline="30000" dirty="0">
                <a:solidFill>
                  <a:srgbClr val="7030A0"/>
                </a:solidFill>
              </a:rPr>
              <a:t>st</a:t>
            </a:r>
            <a:r>
              <a:rPr lang="en-IE" sz="2400" dirty="0">
                <a:solidFill>
                  <a:srgbClr val="7030A0"/>
                </a:solidFill>
              </a:rPr>
              <a:t> booster </a:t>
            </a:r>
            <a:r>
              <a:rPr lang="en-IE" sz="2400" dirty="0">
                <a:solidFill>
                  <a:srgbClr val="A50021"/>
                </a:solidFill>
              </a:rPr>
              <a:t>by county of residence among those 12+ years of age**</a:t>
            </a:r>
          </a:p>
        </p:txBody>
      </p:sp>
      <p:sp>
        <p:nvSpPr>
          <p:cNvPr id="3" name="Rectangle 2">
            <a:extLst>
              <a:ext uri="{FF2B5EF4-FFF2-40B4-BE49-F238E27FC236}">
                <a16:creationId xmlns:a16="http://schemas.microsoft.com/office/drawing/2014/main" id="{4629B33F-CBDA-45E7-9402-9686D00D500F}"/>
              </a:ext>
            </a:extLst>
          </p:cNvPr>
          <p:cNvSpPr/>
          <p:nvPr/>
        </p:nvSpPr>
        <p:spPr>
          <a:xfrm>
            <a:off x="380206" y="6016129"/>
            <a:ext cx="5989225" cy="369332"/>
          </a:xfrm>
          <a:prstGeom prst="rect">
            <a:avLst/>
          </a:prstGeom>
        </p:spPr>
        <p:txBody>
          <a:bodyPr wrap="square">
            <a:spAutoFit/>
          </a:bodyPr>
          <a:lstStyle/>
          <a:p>
            <a:r>
              <a:rPr lang="en-IE" sz="900" dirty="0">
                <a:latin typeface="Tahoma" panose="020B0604030504040204" pitchFamily="34" charset="0"/>
                <a:ea typeface="Tahoma" panose="020B0604030504040204" pitchFamily="34" charset="0"/>
                <a:cs typeface="Tahoma" panose="020B0604030504040204" pitchFamily="34" charset="0"/>
              </a:rPr>
              <a:t>*</a:t>
            </a:r>
            <a:r>
              <a:rPr lang="en-GB" sz="900" dirty="0">
                <a:latin typeface="Tahoma" panose="020B0604030504040204" pitchFamily="34" charset="0"/>
                <a:ea typeface="Tahoma" panose="020B0604030504040204" pitchFamily="34" charset="0"/>
                <a:cs typeface="Tahoma" panose="020B0604030504040204" pitchFamily="34" charset="0"/>
              </a:rPr>
              <a:t> Uptake is based on the proportion who have completed their primary course treatment</a:t>
            </a:r>
            <a:endParaRPr lang="en-IE" sz="900" dirty="0">
              <a:latin typeface="Tahoma" panose="020B0604030504040204" pitchFamily="34" charset="0"/>
              <a:ea typeface="Tahoma" panose="020B0604030504040204" pitchFamily="34" charset="0"/>
              <a:cs typeface="Tahoma" panose="020B0604030504040204" pitchFamily="34" charset="0"/>
            </a:endParaRPr>
          </a:p>
          <a:p>
            <a:pPr algn="just"/>
            <a:r>
              <a:rPr lang="en-IE" sz="900" dirty="0">
                <a:latin typeface="Tahoma" panose="020B0604030504040204" pitchFamily="34" charset="0"/>
                <a:ea typeface="Tahoma" panose="020B0604030504040204" pitchFamily="34" charset="0"/>
                <a:cs typeface="Tahoma" panose="020B0604030504040204" pitchFamily="34" charset="0"/>
              </a:rPr>
              <a:t>**Excludes individuals resident in Northern Ireland or where county of residence was not reported</a:t>
            </a:r>
          </a:p>
        </p:txBody>
      </p:sp>
      <p:sp>
        <p:nvSpPr>
          <p:cNvPr id="4" name="Rectangle 2">
            <a:extLst>
              <a:ext uri="{FF2B5EF4-FFF2-40B4-BE49-F238E27FC236}">
                <a16:creationId xmlns:a16="http://schemas.microsoft.com/office/drawing/2014/main" id="{F09E3645-B23B-4DEC-AB9B-B6270C6CCA3F}"/>
              </a:ext>
            </a:extLst>
          </p:cNvPr>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Slide Number Placeholder 3">
            <a:extLst>
              <a:ext uri="{FF2B5EF4-FFF2-40B4-BE49-F238E27FC236}">
                <a16:creationId xmlns:a16="http://schemas.microsoft.com/office/drawing/2014/main" id="{7C87876D-0E81-4B71-8AA2-E6A4F35100F0}"/>
              </a:ext>
            </a:extLst>
          </p:cNvPr>
          <p:cNvSpPr>
            <a:spLocks noGrp="1"/>
          </p:cNvSpPr>
          <p:nvPr>
            <p:ph type="sldNum" sz="quarter" idx="12"/>
          </p:nvPr>
        </p:nvSpPr>
        <p:spPr>
          <a:xfrm>
            <a:off x="8914606" y="6477794"/>
            <a:ext cx="2844430" cy="365210"/>
          </a:xfrm>
        </p:spPr>
        <p:txBody>
          <a:bodyPr/>
          <a:lstStyle/>
          <a:p>
            <a:r>
              <a:rPr lang="en-US" dirty="0"/>
              <a:t>10</a:t>
            </a:r>
          </a:p>
        </p:txBody>
      </p:sp>
      <p:pic>
        <p:nvPicPr>
          <p:cNvPr id="8" name="Picture 7">
            <a:extLst>
              <a:ext uri="{FF2B5EF4-FFF2-40B4-BE49-F238E27FC236}">
                <a16:creationId xmlns:a16="http://schemas.microsoft.com/office/drawing/2014/main" id="{753BB0DC-A95F-4F48-B9AE-14D8379747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6206" y="1448194"/>
            <a:ext cx="5748655" cy="4420000"/>
          </a:xfrm>
          <a:prstGeom prst="rect">
            <a:avLst/>
          </a:prstGeom>
          <a:noFill/>
          <a:ln>
            <a:noFill/>
          </a:ln>
        </p:spPr>
      </p:pic>
    </p:spTree>
    <p:extLst>
      <p:ext uri="{BB962C8B-B14F-4D97-AF65-F5344CB8AC3E}">
        <p14:creationId xmlns:p14="http://schemas.microsoft.com/office/powerpoint/2010/main" val="229564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153194"/>
            <a:ext cx="10591800" cy="682698"/>
          </a:xfrm>
        </p:spPr>
        <p:txBody>
          <a:bodyPr>
            <a:noAutofit/>
          </a:bodyPr>
          <a:lstStyle/>
          <a:p>
            <a:pPr algn="ctr">
              <a:lnSpc>
                <a:spcPct val="107000"/>
              </a:lnSpc>
              <a:spcAft>
                <a:spcPts val="0"/>
              </a:spcAft>
            </a:pPr>
            <a:r>
              <a:rPr lang="en-IE" sz="2200" dirty="0">
                <a:solidFill>
                  <a:srgbClr val="A50021"/>
                </a:solidFill>
              </a:rPr>
              <a:t>Percentage COVID-19 </a:t>
            </a:r>
            <a:r>
              <a:rPr lang="en-IE" sz="2200" dirty="0">
                <a:solidFill>
                  <a:srgbClr val="7030A0"/>
                </a:solidFill>
              </a:rPr>
              <a:t>2</a:t>
            </a:r>
            <a:r>
              <a:rPr lang="en-IE" sz="2200" baseline="30000" dirty="0">
                <a:solidFill>
                  <a:srgbClr val="7030A0"/>
                </a:solidFill>
              </a:rPr>
              <a:t>nd</a:t>
            </a:r>
            <a:r>
              <a:rPr lang="en-IE" sz="2200" dirty="0">
                <a:solidFill>
                  <a:srgbClr val="7030A0"/>
                </a:solidFill>
              </a:rPr>
              <a:t> booster</a:t>
            </a:r>
            <a:r>
              <a:rPr lang="en-IE" sz="2200" dirty="0">
                <a:solidFill>
                  <a:srgbClr val="A50021"/>
                </a:solidFill>
              </a:rPr>
              <a:t> vaccination uptake of eligible population* by county of residence** and age group</a:t>
            </a:r>
          </a:p>
        </p:txBody>
      </p:sp>
      <p:sp>
        <p:nvSpPr>
          <p:cNvPr id="10" name="Slide Number Placeholder 3">
            <a:extLst>
              <a:ext uri="{FF2B5EF4-FFF2-40B4-BE49-F238E27FC236}">
                <a16:creationId xmlns:a16="http://schemas.microsoft.com/office/drawing/2014/main" id="{21CA5C10-34B2-4B43-BFA1-4DA0398F92BC}"/>
              </a:ext>
            </a:extLst>
          </p:cNvPr>
          <p:cNvSpPr>
            <a:spLocks noGrp="1"/>
          </p:cNvSpPr>
          <p:nvPr>
            <p:ph type="sldNum" sz="quarter" idx="12"/>
          </p:nvPr>
        </p:nvSpPr>
        <p:spPr>
          <a:xfrm>
            <a:off x="8914606" y="6477794"/>
            <a:ext cx="2844430" cy="365210"/>
          </a:xfrm>
        </p:spPr>
        <p:txBody>
          <a:bodyPr/>
          <a:lstStyle/>
          <a:p>
            <a:r>
              <a:rPr lang="en-US" dirty="0"/>
              <a:t>9</a:t>
            </a:r>
          </a:p>
        </p:txBody>
      </p:sp>
      <p:sp>
        <p:nvSpPr>
          <p:cNvPr id="8" name="Rectangle 7">
            <a:extLst>
              <a:ext uri="{FF2B5EF4-FFF2-40B4-BE49-F238E27FC236}">
                <a16:creationId xmlns:a16="http://schemas.microsoft.com/office/drawing/2014/main" id="{337847C9-50C6-48A3-9958-1E6FAA501E59}"/>
              </a:ext>
            </a:extLst>
          </p:cNvPr>
          <p:cNvSpPr/>
          <p:nvPr/>
        </p:nvSpPr>
        <p:spPr>
          <a:xfrm>
            <a:off x="304006" y="6096794"/>
            <a:ext cx="11811000" cy="369332"/>
          </a:xfrm>
          <a:prstGeom prst="rect">
            <a:avLst/>
          </a:prstGeom>
        </p:spPr>
        <p:txBody>
          <a:bodyPr wrap="square">
            <a:spAutoFit/>
          </a:bodyPr>
          <a:lstStyle/>
          <a:p>
            <a:pPr algn="just">
              <a:spcAft>
                <a:spcPts val="0"/>
              </a:spcAft>
            </a:pPr>
            <a:r>
              <a:rPr lang="en-IE" sz="900" dirty="0">
                <a:latin typeface="Tahoma" panose="020B0604030504040204" pitchFamily="34" charset="0"/>
                <a:ea typeface="Tahoma" panose="020B0604030504040204" pitchFamily="34" charset="0"/>
                <a:cs typeface="Tahoma" panose="020B0604030504040204" pitchFamily="34" charset="0"/>
              </a:rPr>
              <a:t>*</a:t>
            </a:r>
            <a:r>
              <a:rPr lang="en-GB" sz="900" dirty="0">
                <a:latin typeface="Tahoma" panose="020B0604030504040204" pitchFamily="34" charset="0"/>
                <a:ea typeface="Tahoma" panose="020B0604030504040204" pitchFamily="34" charset="0"/>
                <a:cs typeface="Tahoma" panose="020B0604030504040204" pitchFamily="34" charset="0"/>
              </a:rPr>
              <a:t> Uptake is based on the proportion who have completed their primary course treatment </a:t>
            </a:r>
            <a:r>
              <a:rPr lang="en-IE" sz="900" dirty="0">
                <a:latin typeface="Tahoma" panose="020B0604030504040204" pitchFamily="34" charset="0"/>
                <a:ea typeface="Tahoma" panose="020B0604030504040204" pitchFamily="34" charset="0"/>
                <a:cs typeface="Tahoma" panose="020B0604030504040204" pitchFamily="34" charset="0"/>
              </a:rPr>
              <a:t>**Includes individuals resident in Northern Ireland and where county of residence was not reported</a:t>
            </a:r>
          </a:p>
          <a:p>
            <a:pPr algn="just">
              <a:spcAft>
                <a:spcPts val="0"/>
              </a:spcAft>
            </a:pPr>
            <a:r>
              <a:rPr lang="en-IE" sz="900" dirty="0">
                <a:latin typeface="Tahoma" panose="020B0604030504040204" pitchFamily="34" charset="0"/>
                <a:ea typeface="Tahoma" panose="020B0604030504040204" pitchFamily="34" charset="0"/>
                <a:cs typeface="Tahoma" panose="020B0604030504040204" pitchFamily="34" charset="0"/>
              </a:rPr>
              <a:t>Where calculation of estimated uptake exceeds 100% due to unidentified data quality issues or where the numerator exceeds the population estimate/denominator, the uptake has been rounded to 99.9%</a:t>
            </a:r>
            <a:endParaRPr lang="en-GB" sz="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6A590324-1ACE-4C7B-A871-F362D75DE65E}"/>
              </a:ext>
            </a:extLst>
          </p:cNvPr>
          <p:cNvGraphicFramePr>
            <a:graphicFrameLocks noGrp="1"/>
          </p:cNvGraphicFramePr>
          <p:nvPr>
            <p:extLst>
              <p:ext uri="{D42A27DB-BD31-4B8C-83A1-F6EECF244321}">
                <p14:modId xmlns:p14="http://schemas.microsoft.com/office/powerpoint/2010/main" val="1282679685"/>
              </p:ext>
            </p:extLst>
          </p:nvPr>
        </p:nvGraphicFramePr>
        <p:xfrm>
          <a:off x="456406" y="847560"/>
          <a:ext cx="10971210" cy="5249220"/>
        </p:xfrm>
        <a:graphic>
          <a:graphicData uri="http://schemas.openxmlformats.org/drawingml/2006/table">
            <a:tbl>
              <a:tblPr firstRow="1" firstCol="1" bandRow="1"/>
              <a:tblGrid>
                <a:gridCol w="2084530">
                  <a:extLst>
                    <a:ext uri="{9D8B030D-6E8A-4147-A177-3AD203B41FA5}">
                      <a16:colId xmlns:a16="http://schemas.microsoft.com/office/drawing/2014/main" val="3666138066"/>
                    </a:ext>
                  </a:extLst>
                </a:gridCol>
                <a:gridCol w="651690">
                  <a:extLst>
                    <a:ext uri="{9D8B030D-6E8A-4147-A177-3AD203B41FA5}">
                      <a16:colId xmlns:a16="http://schemas.microsoft.com/office/drawing/2014/main" val="2143286228"/>
                    </a:ext>
                  </a:extLst>
                </a:gridCol>
                <a:gridCol w="730682">
                  <a:extLst>
                    <a:ext uri="{9D8B030D-6E8A-4147-A177-3AD203B41FA5}">
                      <a16:colId xmlns:a16="http://schemas.microsoft.com/office/drawing/2014/main" val="1324257365"/>
                    </a:ext>
                  </a:extLst>
                </a:gridCol>
                <a:gridCol w="730682">
                  <a:extLst>
                    <a:ext uri="{9D8B030D-6E8A-4147-A177-3AD203B41FA5}">
                      <a16:colId xmlns:a16="http://schemas.microsoft.com/office/drawing/2014/main" val="1362979569"/>
                    </a:ext>
                  </a:extLst>
                </a:gridCol>
                <a:gridCol w="651690">
                  <a:extLst>
                    <a:ext uri="{9D8B030D-6E8A-4147-A177-3AD203B41FA5}">
                      <a16:colId xmlns:a16="http://schemas.microsoft.com/office/drawing/2014/main" val="1046849199"/>
                    </a:ext>
                  </a:extLst>
                </a:gridCol>
                <a:gridCol w="651690">
                  <a:extLst>
                    <a:ext uri="{9D8B030D-6E8A-4147-A177-3AD203B41FA5}">
                      <a16:colId xmlns:a16="http://schemas.microsoft.com/office/drawing/2014/main" val="2793994838"/>
                    </a:ext>
                  </a:extLst>
                </a:gridCol>
                <a:gridCol w="651690">
                  <a:extLst>
                    <a:ext uri="{9D8B030D-6E8A-4147-A177-3AD203B41FA5}">
                      <a16:colId xmlns:a16="http://schemas.microsoft.com/office/drawing/2014/main" val="1270978299"/>
                    </a:ext>
                  </a:extLst>
                </a:gridCol>
                <a:gridCol w="651690">
                  <a:extLst>
                    <a:ext uri="{9D8B030D-6E8A-4147-A177-3AD203B41FA5}">
                      <a16:colId xmlns:a16="http://schemas.microsoft.com/office/drawing/2014/main" val="2995815141"/>
                    </a:ext>
                  </a:extLst>
                </a:gridCol>
                <a:gridCol w="651690">
                  <a:extLst>
                    <a:ext uri="{9D8B030D-6E8A-4147-A177-3AD203B41FA5}">
                      <a16:colId xmlns:a16="http://schemas.microsoft.com/office/drawing/2014/main" val="1957704243"/>
                    </a:ext>
                  </a:extLst>
                </a:gridCol>
                <a:gridCol w="651690">
                  <a:extLst>
                    <a:ext uri="{9D8B030D-6E8A-4147-A177-3AD203B41FA5}">
                      <a16:colId xmlns:a16="http://schemas.microsoft.com/office/drawing/2014/main" val="1007370004"/>
                    </a:ext>
                  </a:extLst>
                </a:gridCol>
                <a:gridCol w="552949">
                  <a:extLst>
                    <a:ext uri="{9D8B030D-6E8A-4147-A177-3AD203B41FA5}">
                      <a16:colId xmlns:a16="http://schemas.microsoft.com/office/drawing/2014/main" val="3877417269"/>
                    </a:ext>
                  </a:extLst>
                </a:gridCol>
                <a:gridCol w="552949">
                  <a:extLst>
                    <a:ext uri="{9D8B030D-6E8A-4147-A177-3AD203B41FA5}">
                      <a16:colId xmlns:a16="http://schemas.microsoft.com/office/drawing/2014/main" val="3403936508"/>
                    </a:ext>
                  </a:extLst>
                </a:gridCol>
                <a:gridCol w="552949">
                  <a:extLst>
                    <a:ext uri="{9D8B030D-6E8A-4147-A177-3AD203B41FA5}">
                      <a16:colId xmlns:a16="http://schemas.microsoft.com/office/drawing/2014/main" val="4102857227"/>
                    </a:ext>
                  </a:extLst>
                </a:gridCol>
                <a:gridCol w="651690">
                  <a:extLst>
                    <a:ext uri="{9D8B030D-6E8A-4147-A177-3AD203B41FA5}">
                      <a16:colId xmlns:a16="http://schemas.microsoft.com/office/drawing/2014/main" val="106694754"/>
                    </a:ext>
                  </a:extLst>
                </a:gridCol>
                <a:gridCol w="552949">
                  <a:extLst>
                    <a:ext uri="{9D8B030D-6E8A-4147-A177-3AD203B41FA5}">
                      <a16:colId xmlns:a16="http://schemas.microsoft.com/office/drawing/2014/main" val="316057626"/>
                    </a:ext>
                  </a:extLst>
                </a:gridCol>
              </a:tblGrid>
              <a:tr h="174974">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County of residence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16 - 17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18 - 19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30-39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40-49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50-59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60-69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70-79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E1F46"/>
                    </a:solidFill>
                  </a:tcPr>
                </a:tc>
                <a:extLst>
                  <a:ext uri="{0D108BD9-81ED-4DB2-BD59-A6C34878D82A}">
                    <a16:rowId xmlns:a16="http://schemas.microsoft.com/office/drawing/2014/main" val="3398014571"/>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2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6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6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2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9C57D"/>
                    </a:solidFill>
                  </a:tcPr>
                </a:tc>
                <a:extLst>
                  <a:ext uri="{0D108BD9-81ED-4DB2-BD59-A6C34878D82A}">
                    <a16:rowId xmlns:a16="http://schemas.microsoft.com/office/drawing/2014/main" val="1961864335"/>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Cavan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3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A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5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E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5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2C77D"/>
                    </a:solidFill>
                  </a:tcPr>
                </a:tc>
                <a:extLst>
                  <a:ext uri="{0D108BD9-81ED-4DB2-BD59-A6C34878D82A}">
                    <a16:rowId xmlns:a16="http://schemas.microsoft.com/office/drawing/2014/main" val="4242089997"/>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4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2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2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4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1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C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8C57D"/>
                    </a:solidFill>
                  </a:tcPr>
                </a:tc>
                <a:extLst>
                  <a:ext uri="{0D108BD9-81ED-4DB2-BD59-A6C34878D82A}">
                    <a16:rowId xmlns:a16="http://schemas.microsoft.com/office/drawing/2014/main" val="3624518864"/>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3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7C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BA3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5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B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2C37C"/>
                    </a:solidFill>
                  </a:tcPr>
                </a:tc>
                <a:extLst>
                  <a:ext uri="{0D108BD9-81ED-4DB2-BD59-A6C34878D82A}">
                    <a16:rowId xmlns:a16="http://schemas.microsoft.com/office/drawing/2014/main" val="2478719084"/>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Donegal</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9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4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B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2DA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D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B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2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3CC7E"/>
                    </a:solidFill>
                  </a:tcPr>
                </a:tc>
                <a:extLst>
                  <a:ext uri="{0D108BD9-81ED-4DB2-BD59-A6C34878D82A}">
                    <a16:rowId xmlns:a16="http://schemas.microsoft.com/office/drawing/2014/main" val="2711084271"/>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Dublin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9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A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D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1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4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F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BC17C"/>
                    </a:solidFill>
                  </a:tcPr>
                </a:tc>
                <a:extLst>
                  <a:ext uri="{0D108BD9-81ED-4DB2-BD59-A6C34878D82A}">
                    <a16:rowId xmlns:a16="http://schemas.microsoft.com/office/drawing/2014/main" val="3148939962"/>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Galway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9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9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6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BC57D"/>
                    </a:solidFill>
                  </a:tcPr>
                </a:tc>
                <a:extLst>
                  <a:ext uri="{0D108BD9-81ED-4DB2-BD59-A6C34878D82A}">
                    <a16:rowId xmlns:a16="http://schemas.microsoft.com/office/drawing/2014/main" val="3351355444"/>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1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2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8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B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BC57D"/>
                    </a:solidFill>
                  </a:tcPr>
                </a:tc>
                <a:extLst>
                  <a:ext uri="{0D108BD9-81ED-4DB2-BD59-A6C34878D82A}">
                    <a16:rowId xmlns:a16="http://schemas.microsoft.com/office/drawing/2014/main" val="1655779795"/>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Kildare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8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9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2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4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5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7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EC17C"/>
                    </a:solidFill>
                  </a:tcPr>
                </a:tc>
                <a:extLst>
                  <a:ext uri="{0D108BD9-81ED-4DB2-BD59-A6C34878D82A}">
                    <a16:rowId xmlns:a16="http://schemas.microsoft.com/office/drawing/2014/main" val="2228309966"/>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Kilkenny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8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B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F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7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3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0C27C"/>
                    </a:solidFill>
                  </a:tcPr>
                </a:tc>
                <a:extLst>
                  <a:ext uri="{0D108BD9-81ED-4DB2-BD59-A6C34878D82A}">
                    <a16:rowId xmlns:a16="http://schemas.microsoft.com/office/drawing/2014/main" val="1077858614"/>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Laois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A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B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4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C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2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5C37C"/>
                    </a:solidFill>
                  </a:tcPr>
                </a:tc>
                <a:extLst>
                  <a:ext uri="{0D108BD9-81ED-4DB2-BD59-A6C34878D82A}">
                    <a16:rowId xmlns:a16="http://schemas.microsoft.com/office/drawing/2014/main" val="525662685"/>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Leitrim</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7C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4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0D9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5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3CC7E"/>
                    </a:solidFill>
                  </a:tcPr>
                </a:tc>
                <a:extLst>
                  <a:ext uri="{0D108BD9-81ED-4DB2-BD59-A6C34878D82A}">
                    <a16:rowId xmlns:a16="http://schemas.microsoft.com/office/drawing/2014/main" val="1225241729"/>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Limerick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3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7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A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C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D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D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4C37C"/>
                    </a:solidFill>
                  </a:tcPr>
                </a:tc>
                <a:extLst>
                  <a:ext uri="{0D108BD9-81ED-4DB2-BD59-A6C34878D82A}">
                    <a16:rowId xmlns:a16="http://schemas.microsoft.com/office/drawing/2014/main" val="3512955505"/>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3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7C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4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6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2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0C77D"/>
                    </a:solidFill>
                  </a:tcPr>
                </a:tc>
                <a:extLst>
                  <a:ext uri="{0D108BD9-81ED-4DB2-BD59-A6C34878D82A}">
                    <a16:rowId xmlns:a16="http://schemas.microsoft.com/office/drawing/2014/main" val="3816027981"/>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Louth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5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3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6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5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2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BC57D"/>
                    </a:solidFill>
                  </a:tcPr>
                </a:tc>
                <a:extLst>
                  <a:ext uri="{0D108BD9-81ED-4DB2-BD59-A6C34878D82A}">
                    <a16:rowId xmlns:a16="http://schemas.microsoft.com/office/drawing/2014/main" val="3029297710"/>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1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ED9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4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5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CCA7E"/>
                    </a:solidFill>
                  </a:tcPr>
                </a:tc>
                <a:extLst>
                  <a:ext uri="{0D108BD9-81ED-4DB2-BD59-A6C34878D82A}">
                    <a16:rowId xmlns:a16="http://schemas.microsoft.com/office/drawing/2014/main" val="337988467"/>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1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5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3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B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1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1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8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5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8C47D"/>
                    </a:solidFill>
                  </a:tcPr>
                </a:tc>
                <a:extLst>
                  <a:ext uri="{0D108BD9-81ED-4DB2-BD59-A6C34878D82A}">
                    <a16:rowId xmlns:a16="http://schemas.microsoft.com/office/drawing/2014/main" val="2089100534"/>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Monaghan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5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6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0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2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7C97E"/>
                    </a:solidFill>
                  </a:tcPr>
                </a:tc>
                <a:extLst>
                  <a:ext uri="{0D108BD9-81ED-4DB2-BD59-A6C34878D82A}">
                    <a16:rowId xmlns:a16="http://schemas.microsoft.com/office/drawing/2014/main" val="2585229111"/>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Offaly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5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0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4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F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2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EC67D"/>
                    </a:solidFill>
                  </a:tcPr>
                </a:tc>
                <a:extLst>
                  <a:ext uri="{0D108BD9-81ED-4DB2-BD59-A6C34878D82A}">
                    <a16:rowId xmlns:a16="http://schemas.microsoft.com/office/drawing/2014/main" val="2371638733"/>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Roscommon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4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4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1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2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0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5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E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0C77D"/>
                    </a:solidFill>
                  </a:tcPr>
                </a:tc>
                <a:extLst>
                  <a:ext uri="{0D108BD9-81ED-4DB2-BD59-A6C34878D82A}">
                    <a16:rowId xmlns:a16="http://schemas.microsoft.com/office/drawing/2014/main" val="2227144712"/>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4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2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7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B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2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5C87D"/>
                    </a:solidFill>
                  </a:tcPr>
                </a:tc>
                <a:extLst>
                  <a:ext uri="{0D108BD9-81ED-4DB2-BD59-A6C34878D82A}">
                    <a16:rowId xmlns:a16="http://schemas.microsoft.com/office/drawing/2014/main" val="3647479772"/>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Tipperary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4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5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5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E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extLst>
                  <a:ext uri="{0D108BD9-81ED-4DB2-BD59-A6C34878D82A}">
                    <a16:rowId xmlns:a16="http://schemas.microsoft.com/office/drawing/2014/main" val="2395667558"/>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9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BA1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8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0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F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7C47D"/>
                    </a:solidFill>
                  </a:tcPr>
                </a:tc>
                <a:extLst>
                  <a:ext uri="{0D108BD9-81ED-4DB2-BD59-A6C34878D82A}">
                    <a16:rowId xmlns:a16="http://schemas.microsoft.com/office/drawing/2014/main" val="4169609600"/>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5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7F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8F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C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D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DC67D"/>
                    </a:solidFill>
                  </a:tcPr>
                </a:tc>
                <a:extLst>
                  <a:ext uri="{0D108BD9-81ED-4DB2-BD59-A6C34878D82A}">
                    <a16:rowId xmlns:a16="http://schemas.microsoft.com/office/drawing/2014/main" val="3704565706"/>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Wexford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1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2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4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8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8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C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5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1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2C37C"/>
                    </a:solidFill>
                  </a:tcPr>
                </a:tc>
                <a:extLst>
                  <a:ext uri="{0D108BD9-81ED-4DB2-BD59-A6C34878D82A}">
                    <a16:rowId xmlns:a16="http://schemas.microsoft.com/office/drawing/2014/main" val="3725293876"/>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Wicklow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B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B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8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C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2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3BE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0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BC17C"/>
                    </a:solidFill>
                  </a:tcPr>
                </a:tc>
                <a:extLst>
                  <a:ext uri="{0D108BD9-81ED-4DB2-BD59-A6C34878D82A}">
                    <a16:rowId xmlns:a16="http://schemas.microsoft.com/office/drawing/2014/main" val="4099511175"/>
                  </a:ext>
                </a:extLst>
              </a:tr>
              <a:tr h="174974">
                <a:tc>
                  <a:txBody>
                    <a:bodyPr/>
                    <a:lstStyle/>
                    <a:p>
                      <a:pPr algn="ctr">
                        <a:lnSpc>
                          <a:spcPct val="107000"/>
                        </a:lnSpc>
                        <a:spcAft>
                          <a:spcPts val="0"/>
                        </a:spcAft>
                      </a:pPr>
                      <a:r>
                        <a:rPr lang="en-I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Northern Ireland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0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A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BA6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1D9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9C0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B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BC17C"/>
                    </a:solidFill>
                  </a:tcPr>
                </a:tc>
                <a:extLst>
                  <a:ext uri="{0D108BD9-81ED-4DB2-BD59-A6C34878D82A}">
                    <a16:rowId xmlns:a16="http://schemas.microsoft.com/office/drawing/2014/main" val="841640619"/>
                  </a:ext>
                </a:extLst>
              </a:tr>
              <a:tr h="174974">
                <a:tc>
                  <a:txBody>
                    <a:bodyPr/>
                    <a:lstStyle/>
                    <a:p>
                      <a:pPr algn="ctr">
                        <a:lnSpc>
                          <a:spcPct val="107000"/>
                        </a:lnSpc>
                        <a:spcAft>
                          <a:spcPts val="0"/>
                        </a:spcAft>
                      </a:pPr>
                      <a:r>
                        <a:rPr lang="en-I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NULL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A0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0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BA1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3DA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8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B2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6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C7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99CE7F"/>
                    </a:solidFill>
                  </a:tcPr>
                </a:tc>
                <a:extLst>
                  <a:ext uri="{0D108BD9-81ED-4DB2-BD59-A6C34878D82A}">
                    <a16:rowId xmlns:a16="http://schemas.microsoft.com/office/drawing/2014/main" val="127422315"/>
                  </a:ext>
                </a:extLst>
              </a:tr>
              <a:tr h="174974">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incl NI, Null County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78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987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A97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DB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A0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6E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11" marR="62311" marT="0" marB="0" anchor="b">
                    <a:lnL>
                      <a:noFill/>
                    </a:lnL>
                    <a:lnR>
                      <a:noFill/>
                    </a:lnR>
                    <a:lnT>
                      <a:noFill/>
                    </a:lnT>
                    <a:lnB>
                      <a:noFill/>
                    </a:lnB>
                    <a:solidFill>
                      <a:srgbClr val="76C47D"/>
                    </a:solidFill>
                  </a:tcPr>
                </a:tc>
                <a:extLst>
                  <a:ext uri="{0D108BD9-81ED-4DB2-BD59-A6C34878D82A}">
                    <a16:rowId xmlns:a16="http://schemas.microsoft.com/office/drawing/2014/main" val="759848438"/>
                  </a:ext>
                </a:extLst>
              </a:tr>
            </a:tbl>
          </a:graphicData>
        </a:graphic>
      </p:graphicFrame>
    </p:spTree>
    <p:extLst>
      <p:ext uri="{BB962C8B-B14F-4D97-AF65-F5344CB8AC3E}">
        <p14:creationId xmlns:p14="http://schemas.microsoft.com/office/powerpoint/2010/main" val="373218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6" y="217317"/>
            <a:ext cx="10820400" cy="1209779"/>
          </a:xfrm>
        </p:spPr>
        <p:txBody>
          <a:bodyPr>
            <a:noAutofit/>
          </a:bodyPr>
          <a:lstStyle/>
          <a:p>
            <a:pPr algn="ctr"/>
            <a:r>
              <a:rPr lang="en-IE" sz="2400" dirty="0">
                <a:solidFill>
                  <a:srgbClr val="A50021"/>
                </a:solidFill>
              </a:rPr>
              <a:t>Percentage COVID-19 vaccination uptake of eligible population* </a:t>
            </a:r>
            <a:br>
              <a:rPr lang="en-IE" sz="2400" dirty="0">
                <a:solidFill>
                  <a:srgbClr val="A50021"/>
                </a:solidFill>
              </a:rPr>
            </a:br>
            <a:r>
              <a:rPr lang="en-IE" sz="2400" dirty="0">
                <a:solidFill>
                  <a:srgbClr val="A50021"/>
                </a:solidFill>
              </a:rPr>
              <a:t>for </a:t>
            </a:r>
            <a:r>
              <a:rPr lang="en-IE" sz="2400" dirty="0">
                <a:solidFill>
                  <a:srgbClr val="7030A0"/>
                </a:solidFill>
              </a:rPr>
              <a:t>2</a:t>
            </a:r>
            <a:r>
              <a:rPr lang="en-IE" sz="2400" baseline="30000" dirty="0">
                <a:solidFill>
                  <a:srgbClr val="7030A0"/>
                </a:solidFill>
              </a:rPr>
              <a:t>nd</a:t>
            </a:r>
            <a:r>
              <a:rPr lang="en-IE" sz="2400" dirty="0">
                <a:solidFill>
                  <a:srgbClr val="7030A0"/>
                </a:solidFill>
              </a:rPr>
              <a:t> booster </a:t>
            </a:r>
            <a:r>
              <a:rPr lang="en-IE" sz="2400" dirty="0">
                <a:solidFill>
                  <a:srgbClr val="A50021"/>
                </a:solidFill>
              </a:rPr>
              <a:t>by county of residence among those 12+ years of age**</a:t>
            </a:r>
          </a:p>
        </p:txBody>
      </p:sp>
      <p:sp>
        <p:nvSpPr>
          <p:cNvPr id="4" name="Rectangle 2">
            <a:extLst>
              <a:ext uri="{FF2B5EF4-FFF2-40B4-BE49-F238E27FC236}">
                <a16:creationId xmlns:a16="http://schemas.microsoft.com/office/drawing/2014/main" id="{F09E3645-B23B-4DEC-AB9B-B6270C6CCA3F}"/>
              </a:ext>
            </a:extLst>
          </p:cNvPr>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Slide Number Placeholder 3">
            <a:extLst>
              <a:ext uri="{FF2B5EF4-FFF2-40B4-BE49-F238E27FC236}">
                <a16:creationId xmlns:a16="http://schemas.microsoft.com/office/drawing/2014/main" id="{7C87876D-0E81-4B71-8AA2-E6A4F35100F0}"/>
              </a:ext>
            </a:extLst>
          </p:cNvPr>
          <p:cNvSpPr>
            <a:spLocks noGrp="1"/>
          </p:cNvSpPr>
          <p:nvPr>
            <p:ph type="sldNum" sz="quarter" idx="12"/>
          </p:nvPr>
        </p:nvSpPr>
        <p:spPr>
          <a:xfrm>
            <a:off x="8914606" y="6477794"/>
            <a:ext cx="2844430" cy="365210"/>
          </a:xfrm>
        </p:spPr>
        <p:txBody>
          <a:bodyPr/>
          <a:lstStyle/>
          <a:p>
            <a:r>
              <a:rPr lang="en-US" dirty="0"/>
              <a:t>10</a:t>
            </a:r>
          </a:p>
        </p:txBody>
      </p:sp>
      <p:sp>
        <p:nvSpPr>
          <p:cNvPr id="10" name="Rectangle 9">
            <a:extLst>
              <a:ext uri="{FF2B5EF4-FFF2-40B4-BE49-F238E27FC236}">
                <a16:creationId xmlns:a16="http://schemas.microsoft.com/office/drawing/2014/main" id="{E6A369C9-DE95-4AEE-9071-5D72A78608A9}"/>
              </a:ext>
            </a:extLst>
          </p:cNvPr>
          <p:cNvSpPr/>
          <p:nvPr/>
        </p:nvSpPr>
        <p:spPr>
          <a:xfrm>
            <a:off x="380206" y="6016129"/>
            <a:ext cx="5989225" cy="369332"/>
          </a:xfrm>
          <a:prstGeom prst="rect">
            <a:avLst/>
          </a:prstGeom>
        </p:spPr>
        <p:txBody>
          <a:bodyPr wrap="square">
            <a:spAutoFit/>
          </a:bodyPr>
          <a:lstStyle/>
          <a:p>
            <a:r>
              <a:rPr lang="en-IE" sz="900" dirty="0">
                <a:latin typeface="Tahoma" panose="020B0604030504040204" pitchFamily="34" charset="0"/>
                <a:ea typeface="Tahoma" panose="020B0604030504040204" pitchFamily="34" charset="0"/>
                <a:cs typeface="Tahoma" panose="020B0604030504040204" pitchFamily="34" charset="0"/>
              </a:rPr>
              <a:t>*</a:t>
            </a:r>
            <a:r>
              <a:rPr lang="en-GB" sz="900" dirty="0">
                <a:latin typeface="Tahoma" panose="020B0604030504040204" pitchFamily="34" charset="0"/>
                <a:ea typeface="Tahoma" panose="020B0604030504040204" pitchFamily="34" charset="0"/>
                <a:cs typeface="Tahoma" panose="020B0604030504040204" pitchFamily="34" charset="0"/>
              </a:rPr>
              <a:t> Uptake is based on the proportion who have completed their primary course treatment</a:t>
            </a:r>
            <a:endParaRPr lang="en-IE" sz="900" dirty="0">
              <a:latin typeface="Tahoma" panose="020B0604030504040204" pitchFamily="34" charset="0"/>
              <a:ea typeface="Tahoma" panose="020B0604030504040204" pitchFamily="34" charset="0"/>
              <a:cs typeface="Tahoma" panose="020B0604030504040204" pitchFamily="34" charset="0"/>
            </a:endParaRPr>
          </a:p>
          <a:p>
            <a:pPr algn="just"/>
            <a:r>
              <a:rPr lang="en-IE" sz="900" dirty="0">
                <a:latin typeface="Tahoma" panose="020B0604030504040204" pitchFamily="34" charset="0"/>
                <a:ea typeface="Tahoma" panose="020B0604030504040204" pitchFamily="34" charset="0"/>
                <a:cs typeface="Tahoma" panose="020B0604030504040204" pitchFamily="34" charset="0"/>
              </a:rPr>
              <a:t>**Excludes individuals resident in Northern Ireland or where county of residence was not reported</a:t>
            </a:r>
          </a:p>
        </p:txBody>
      </p:sp>
      <p:pic>
        <p:nvPicPr>
          <p:cNvPr id="11" name="Picture 10">
            <a:extLst>
              <a:ext uri="{FF2B5EF4-FFF2-40B4-BE49-F238E27FC236}">
                <a16:creationId xmlns:a16="http://schemas.microsoft.com/office/drawing/2014/main" id="{73ED3985-9FBE-48E8-A21C-C9C1657615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3806" y="1414860"/>
            <a:ext cx="6183630" cy="4529534"/>
          </a:xfrm>
          <a:prstGeom prst="rect">
            <a:avLst/>
          </a:prstGeom>
          <a:noFill/>
          <a:ln>
            <a:noFill/>
          </a:ln>
        </p:spPr>
      </p:pic>
      <p:sp>
        <p:nvSpPr>
          <p:cNvPr id="12" name="Rectangle 11">
            <a:extLst>
              <a:ext uri="{FF2B5EF4-FFF2-40B4-BE49-F238E27FC236}">
                <a16:creationId xmlns:a16="http://schemas.microsoft.com/office/drawing/2014/main" id="{DF93663F-AB29-46A2-93C7-F8418FD2D1AF}"/>
              </a:ext>
            </a:extLst>
          </p:cNvPr>
          <p:cNvSpPr/>
          <p:nvPr/>
        </p:nvSpPr>
        <p:spPr>
          <a:xfrm>
            <a:off x="4723606" y="4199935"/>
            <a:ext cx="762000" cy="39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24.1</a:t>
            </a:r>
            <a:endParaRPr lang="en-IE" sz="1100" dirty="0">
              <a:solidFill>
                <a:schemeClr val="tx1"/>
              </a:solidFill>
            </a:endParaRPr>
          </a:p>
        </p:txBody>
      </p:sp>
    </p:spTree>
    <p:extLst>
      <p:ext uri="{BB962C8B-B14F-4D97-AF65-F5344CB8AC3E}">
        <p14:creationId xmlns:p14="http://schemas.microsoft.com/office/powerpoint/2010/main" val="309658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153194"/>
            <a:ext cx="10591800" cy="682698"/>
          </a:xfrm>
        </p:spPr>
        <p:txBody>
          <a:bodyPr>
            <a:noAutofit/>
          </a:bodyPr>
          <a:lstStyle/>
          <a:p>
            <a:pPr algn="ctr">
              <a:lnSpc>
                <a:spcPct val="107000"/>
              </a:lnSpc>
              <a:spcAft>
                <a:spcPts val="0"/>
              </a:spcAft>
            </a:pPr>
            <a:r>
              <a:rPr lang="en-IE" sz="2200" dirty="0">
                <a:solidFill>
                  <a:srgbClr val="A50021"/>
                </a:solidFill>
              </a:rPr>
              <a:t>Percentage COVID-19 </a:t>
            </a:r>
            <a:r>
              <a:rPr lang="en-IE" sz="2200" dirty="0">
                <a:solidFill>
                  <a:srgbClr val="7030A0"/>
                </a:solidFill>
              </a:rPr>
              <a:t>3</a:t>
            </a:r>
            <a:r>
              <a:rPr lang="en-IE" sz="2200" baseline="30000" dirty="0">
                <a:solidFill>
                  <a:srgbClr val="7030A0"/>
                </a:solidFill>
              </a:rPr>
              <a:t>rd</a:t>
            </a:r>
            <a:r>
              <a:rPr lang="en-IE" sz="2200" dirty="0">
                <a:solidFill>
                  <a:srgbClr val="7030A0"/>
                </a:solidFill>
              </a:rPr>
              <a:t> booster</a:t>
            </a:r>
            <a:r>
              <a:rPr lang="en-IE" sz="2200" dirty="0">
                <a:solidFill>
                  <a:srgbClr val="A50021"/>
                </a:solidFill>
              </a:rPr>
              <a:t> vaccination uptake of eligible population* by county of residence** and age group</a:t>
            </a:r>
          </a:p>
        </p:txBody>
      </p:sp>
      <p:sp>
        <p:nvSpPr>
          <p:cNvPr id="10" name="Slide Number Placeholder 3">
            <a:extLst>
              <a:ext uri="{FF2B5EF4-FFF2-40B4-BE49-F238E27FC236}">
                <a16:creationId xmlns:a16="http://schemas.microsoft.com/office/drawing/2014/main" id="{21CA5C10-34B2-4B43-BFA1-4DA0398F92BC}"/>
              </a:ext>
            </a:extLst>
          </p:cNvPr>
          <p:cNvSpPr>
            <a:spLocks noGrp="1"/>
          </p:cNvSpPr>
          <p:nvPr>
            <p:ph type="sldNum" sz="quarter" idx="12"/>
          </p:nvPr>
        </p:nvSpPr>
        <p:spPr>
          <a:xfrm>
            <a:off x="8914606" y="6477794"/>
            <a:ext cx="2844430" cy="365210"/>
          </a:xfrm>
        </p:spPr>
        <p:txBody>
          <a:bodyPr/>
          <a:lstStyle/>
          <a:p>
            <a:r>
              <a:rPr lang="en-US" dirty="0"/>
              <a:t>9</a:t>
            </a:r>
          </a:p>
        </p:txBody>
      </p:sp>
      <p:sp>
        <p:nvSpPr>
          <p:cNvPr id="8" name="Rectangle 7">
            <a:extLst>
              <a:ext uri="{FF2B5EF4-FFF2-40B4-BE49-F238E27FC236}">
                <a16:creationId xmlns:a16="http://schemas.microsoft.com/office/drawing/2014/main" id="{337847C9-50C6-48A3-9958-1E6FAA501E59}"/>
              </a:ext>
            </a:extLst>
          </p:cNvPr>
          <p:cNvSpPr/>
          <p:nvPr/>
        </p:nvSpPr>
        <p:spPr>
          <a:xfrm>
            <a:off x="304006" y="6096794"/>
            <a:ext cx="11811000" cy="369332"/>
          </a:xfrm>
          <a:prstGeom prst="rect">
            <a:avLst/>
          </a:prstGeom>
        </p:spPr>
        <p:txBody>
          <a:bodyPr wrap="square">
            <a:spAutoFit/>
          </a:bodyPr>
          <a:lstStyle/>
          <a:p>
            <a:pPr algn="just">
              <a:spcAft>
                <a:spcPts val="0"/>
              </a:spcAft>
            </a:pPr>
            <a:r>
              <a:rPr lang="en-IE" sz="900" dirty="0">
                <a:latin typeface="Tahoma" panose="020B0604030504040204" pitchFamily="34" charset="0"/>
                <a:ea typeface="Tahoma" panose="020B0604030504040204" pitchFamily="34" charset="0"/>
                <a:cs typeface="Tahoma" panose="020B0604030504040204" pitchFamily="34" charset="0"/>
              </a:rPr>
              <a:t>*</a:t>
            </a:r>
            <a:r>
              <a:rPr lang="en-GB" sz="900" dirty="0">
                <a:latin typeface="Tahoma" panose="020B0604030504040204" pitchFamily="34" charset="0"/>
                <a:ea typeface="Tahoma" panose="020B0604030504040204" pitchFamily="34" charset="0"/>
                <a:cs typeface="Tahoma" panose="020B0604030504040204" pitchFamily="34" charset="0"/>
              </a:rPr>
              <a:t> Uptake is based on the proportion who have completed their primary course treatment </a:t>
            </a:r>
            <a:r>
              <a:rPr lang="en-IE" sz="900" dirty="0">
                <a:latin typeface="Tahoma" panose="020B0604030504040204" pitchFamily="34" charset="0"/>
                <a:ea typeface="Tahoma" panose="020B0604030504040204" pitchFamily="34" charset="0"/>
                <a:cs typeface="Tahoma" panose="020B0604030504040204" pitchFamily="34" charset="0"/>
              </a:rPr>
              <a:t>**Includes individuals resident in Northern Ireland and where county of residence was not reported</a:t>
            </a:r>
          </a:p>
          <a:p>
            <a:pPr algn="just">
              <a:spcAft>
                <a:spcPts val="0"/>
              </a:spcAft>
            </a:pPr>
            <a:r>
              <a:rPr lang="en-IE" sz="900" dirty="0">
                <a:latin typeface="Tahoma" panose="020B0604030504040204" pitchFamily="34" charset="0"/>
                <a:ea typeface="Tahoma" panose="020B0604030504040204" pitchFamily="34" charset="0"/>
                <a:cs typeface="Tahoma" panose="020B0604030504040204" pitchFamily="34" charset="0"/>
              </a:rPr>
              <a:t>Where calculation of estimated uptake exceeds 100% due to unidentified data quality issues or where the numerator exceeds the population estimate/denominator, the uptake has been rounded to 99.9%</a:t>
            </a:r>
            <a:endParaRPr lang="en-GB" sz="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E70165A5-2B9C-40D0-91CE-A879E7A58587}"/>
              </a:ext>
            </a:extLst>
          </p:cNvPr>
          <p:cNvGraphicFramePr>
            <a:graphicFrameLocks noGrp="1"/>
          </p:cNvGraphicFramePr>
          <p:nvPr>
            <p:extLst>
              <p:ext uri="{D42A27DB-BD31-4B8C-83A1-F6EECF244321}">
                <p14:modId xmlns:p14="http://schemas.microsoft.com/office/powerpoint/2010/main" val="1310325780"/>
              </p:ext>
            </p:extLst>
          </p:nvPr>
        </p:nvGraphicFramePr>
        <p:xfrm>
          <a:off x="456406" y="871544"/>
          <a:ext cx="10971209" cy="5225250"/>
        </p:xfrm>
        <a:graphic>
          <a:graphicData uri="http://schemas.openxmlformats.org/drawingml/2006/table">
            <a:tbl>
              <a:tblPr firstRow="1" firstCol="1" bandRow="1"/>
              <a:tblGrid>
                <a:gridCol w="2234633">
                  <a:extLst>
                    <a:ext uri="{9D8B030D-6E8A-4147-A177-3AD203B41FA5}">
                      <a16:colId xmlns:a16="http://schemas.microsoft.com/office/drawing/2014/main" val="1437969111"/>
                    </a:ext>
                  </a:extLst>
                </a:gridCol>
                <a:gridCol w="647560">
                  <a:extLst>
                    <a:ext uri="{9D8B030D-6E8A-4147-A177-3AD203B41FA5}">
                      <a16:colId xmlns:a16="http://schemas.microsoft.com/office/drawing/2014/main" val="1277509834"/>
                    </a:ext>
                  </a:extLst>
                </a:gridCol>
                <a:gridCol w="726585">
                  <a:extLst>
                    <a:ext uri="{9D8B030D-6E8A-4147-A177-3AD203B41FA5}">
                      <a16:colId xmlns:a16="http://schemas.microsoft.com/office/drawing/2014/main" val="2113314983"/>
                    </a:ext>
                  </a:extLst>
                </a:gridCol>
                <a:gridCol w="726585">
                  <a:extLst>
                    <a:ext uri="{9D8B030D-6E8A-4147-A177-3AD203B41FA5}">
                      <a16:colId xmlns:a16="http://schemas.microsoft.com/office/drawing/2014/main" val="1299292836"/>
                    </a:ext>
                  </a:extLst>
                </a:gridCol>
                <a:gridCol w="647560">
                  <a:extLst>
                    <a:ext uri="{9D8B030D-6E8A-4147-A177-3AD203B41FA5}">
                      <a16:colId xmlns:a16="http://schemas.microsoft.com/office/drawing/2014/main" val="418717850"/>
                    </a:ext>
                  </a:extLst>
                </a:gridCol>
                <a:gridCol w="647560">
                  <a:extLst>
                    <a:ext uri="{9D8B030D-6E8A-4147-A177-3AD203B41FA5}">
                      <a16:colId xmlns:a16="http://schemas.microsoft.com/office/drawing/2014/main" val="2759396884"/>
                    </a:ext>
                  </a:extLst>
                </a:gridCol>
                <a:gridCol w="647560">
                  <a:extLst>
                    <a:ext uri="{9D8B030D-6E8A-4147-A177-3AD203B41FA5}">
                      <a16:colId xmlns:a16="http://schemas.microsoft.com/office/drawing/2014/main" val="3237542497"/>
                    </a:ext>
                  </a:extLst>
                </a:gridCol>
                <a:gridCol w="647560">
                  <a:extLst>
                    <a:ext uri="{9D8B030D-6E8A-4147-A177-3AD203B41FA5}">
                      <a16:colId xmlns:a16="http://schemas.microsoft.com/office/drawing/2014/main" val="1161842765"/>
                    </a:ext>
                  </a:extLst>
                </a:gridCol>
                <a:gridCol w="647560">
                  <a:extLst>
                    <a:ext uri="{9D8B030D-6E8A-4147-A177-3AD203B41FA5}">
                      <a16:colId xmlns:a16="http://schemas.microsoft.com/office/drawing/2014/main" val="3623197869"/>
                    </a:ext>
                  </a:extLst>
                </a:gridCol>
                <a:gridCol w="647560">
                  <a:extLst>
                    <a:ext uri="{9D8B030D-6E8A-4147-A177-3AD203B41FA5}">
                      <a16:colId xmlns:a16="http://schemas.microsoft.com/office/drawing/2014/main" val="1281353288"/>
                    </a:ext>
                  </a:extLst>
                </a:gridCol>
                <a:gridCol w="548780">
                  <a:extLst>
                    <a:ext uri="{9D8B030D-6E8A-4147-A177-3AD203B41FA5}">
                      <a16:colId xmlns:a16="http://schemas.microsoft.com/office/drawing/2014/main" val="3405186381"/>
                    </a:ext>
                  </a:extLst>
                </a:gridCol>
                <a:gridCol w="502683">
                  <a:extLst>
                    <a:ext uri="{9D8B030D-6E8A-4147-A177-3AD203B41FA5}">
                      <a16:colId xmlns:a16="http://schemas.microsoft.com/office/drawing/2014/main" val="3531430009"/>
                    </a:ext>
                  </a:extLst>
                </a:gridCol>
                <a:gridCol w="502683">
                  <a:extLst>
                    <a:ext uri="{9D8B030D-6E8A-4147-A177-3AD203B41FA5}">
                      <a16:colId xmlns:a16="http://schemas.microsoft.com/office/drawing/2014/main" val="2765920106"/>
                    </a:ext>
                  </a:extLst>
                </a:gridCol>
                <a:gridCol w="647560">
                  <a:extLst>
                    <a:ext uri="{9D8B030D-6E8A-4147-A177-3AD203B41FA5}">
                      <a16:colId xmlns:a16="http://schemas.microsoft.com/office/drawing/2014/main" val="1245194961"/>
                    </a:ext>
                  </a:extLst>
                </a:gridCol>
                <a:gridCol w="548780">
                  <a:extLst>
                    <a:ext uri="{9D8B030D-6E8A-4147-A177-3AD203B41FA5}">
                      <a16:colId xmlns:a16="http://schemas.microsoft.com/office/drawing/2014/main" val="4287577659"/>
                    </a:ext>
                  </a:extLst>
                </a:gridCol>
              </a:tblGrid>
              <a:tr h="174175">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County of residence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16 - 17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18 - 19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30-39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40-49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50-59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60-69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70-79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1F46"/>
                    </a:solidFill>
                  </a:tcPr>
                </a:tc>
                <a:extLst>
                  <a:ext uri="{0D108BD9-81ED-4DB2-BD59-A6C34878D82A}">
                    <a16:rowId xmlns:a16="http://schemas.microsoft.com/office/drawing/2014/main" val="2377525441"/>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A2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B379"/>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E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0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6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5D17F"/>
                    </a:solidFill>
                  </a:tcPr>
                </a:tc>
                <a:extLst>
                  <a:ext uri="{0D108BD9-81ED-4DB2-BD59-A6C34878D82A}">
                    <a16:rowId xmlns:a16="http://schemas.microsoft.com/office/drawing/2014/main" val="1606846929"/>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Cavan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C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7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2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3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D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BD380"/>
                    </a:solidFill>
                  </a:tcPr>
                </a:tc>
                <a:extLst>
                  <a:ext uri="{0D108BD9-81ED-4DB2-BD59-A6C34878D82A}">
                    <a16:rowId xmlns:a16="http://schemas.microsoft.com/office/drawing/2014/main" val="474911919"/>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C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5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CB77A"/>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DA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B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5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FD07F"/>
                    </a:solidFill>
                  </a:tcPr>
                </a:tc>
                <a:extLst>
                  <a:ext uri="{0D108BD9-81ED-4DB2-BD59-A6C34878D82A}">
                    <a16:rowId xmlns:a16="http://schemas.microsoft.com/office/drawing/2014/main" val="547867726"/>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3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1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CBF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6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6CD7E"/>
                    </a:solidFill>
                  </a:tcPr>
                </a:tc>
                <a:extLst>
                  <a:ext uri="{0D108BD9-81ED-4DB2-BD59-A6C34878D82A}">
                    <a16:rowId xmlns:a16="http://schemas.microsoft.com/office/drawing/2014/main" val="602423942"/>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Donegal</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B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9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D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4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F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7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5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0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AD881"/>
                    </a:solidFill>
                  </a:tcPr>
                </a:tc>
                <a:extLst>
                  <a:ext uri="{0D108BD9-81ED-4DB2-BD59-A6C34878D82A}">
                    <a16:rowId xmlns:a16="http://schemas.microsoft.com/office/drawing/2014/main" val="2493576218"/>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Dublin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6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D8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4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1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4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B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BCA7E"/>
                    </a:solidFill>
                  </a:tcPr>
                </a:tc>
                <a:extLst>
                  <a:ext uri="{0D108BD9-81ED-4DB2-BD59-A6C34878D82A}">
                    <a16:rowId xmlns:a16="http://schemas.microsoft.com/office/drawing/2014/main" val="2198954683"/>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Galway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C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D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A1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D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B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3D17F"/>
                    </a:solidFill>
                  </a:tcPr>
                </a:tc>
                <a:extLst>
                  <a:ext uri="{0D108BD9-81ED-4DB2-BD59-A6C34878D82A}">
                    <a16:rowId xmlns:a16="http://schemas.microsoft.com/office/drawing/2014/main" val="2143615677"/>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D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C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B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7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3D17F"/>
                    </a:solidFill>
                  </a:tcPr>
                </a:tc>
                <a:extLst>
                  <a:ext uri="{0D108BD9-81ED-4DB2-BD59-A6C34878D82A}">
                    <a16:rowId xmlns:a16="http://schemas.microsoft.com/office/drawing/2014/main" val="849485371"/>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Kildare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A2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8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7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E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8CE7F"/>
                    </a:solidFill>
                  </a:tcPr>
                </a:tc>
                <a:extLst>
                  <a:ext uri="{0D108BD9-81ED-4DB2-BD59-A6C34878D82A}">
                    <a16:rowId xmlns:a16="http://schemas.microsoft.com/office/drawing/2014/main" val="197936552"/>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Kilkenny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A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9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A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3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9CE7F"/>
                    </a:solidFill>
                  </a:tcPr>
                </a:tc>
                <a:extLst>
                  <a:ext uri="{0D108BD9-81ED-4DB2-BD59-A6C34878D82A}">
                    <a16:rowId xmlns:a16="http://schemas.microsoft.com/office/drawing/2014/main" val="311495368"/>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Laois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2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B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6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D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E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E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BCE7F"/>
                    </a:solidFill>
                  </a:tcPr>
                </a:tc>
                <a:extLst>
                  <a:ext uri="{0D108BD9-81ED-4DB2-BD59-A6C34878D82A}">
                    <a16:rowId xmlns:a16="http://schemas.microsoft.com/office/drawing/2014/main" val="2850235963"/>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Leitrim</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E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7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C0D9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C0D981"/>
                    </a:solidFill>
                  </a:tcPr>
                </a:tc>
                <a:extLst>
                  <a:ext uri="{0D108BD9-81ED-4DB2-BD59-A6C34878D82A}">
                    <a16:rowId xmlns:a16="http://schemas.microsoft.com/office/drawing/2014/main" val="2351131407"/>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Limerick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0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1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A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6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1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2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7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D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9CE7F"/>
                    </a:solidFill>
                  </a:tcPr>
                </a:tc>
                <a:extLst>
                  <a:ext uri="{0D108BD9-81ED-4DB2-BD59-A6C34878D82A}">
                    <a16:rowId xmlns:a16="http://schemas.microsoft.com/office/drawing/2014/main" val="3419763655"/>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3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1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F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8D27F"/>
                    </a:solidFill>
                  </a:tcPr>
                </a:tc>
                <a:extLst>
                  <a:ext uri="{0D108BD9-81ED-4DB2-BD59-A6C34878D82A}">
                    <a16:rowId xmlns:a16="http://schemas.microsoft.com/office/drawing/2014/main" val="1820330620"/>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Louth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0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AE78"/>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1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0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E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9D380"/>
                    </a:solidFill>
                  </a:tcPr>
                </a:tc>
                <a:extLst>
                  <a:ext uri="{0D108BD9-81ED-4DB2-BD59-A6C34878D82A}">
                    <a16:rowId xmlns:a16="http://schemas.microsoft.com/office/drawing/2014/main" val="956466866"/>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F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E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7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3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9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8D780"/>
                    </a:solidFill>
                  </a:tcPr>
                </a:tc>
                <a:extLst>
                  <a:ext uri="{0D108BD9-81ED-4DB2-BD59-A6C34878D82A}">
                    <a16:rowId xmlns:a16="http://schemas.microsoft.com/office/drawing/2014/main" val="3831166012"/>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D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7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A2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1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E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8D27F"/>
                    </a:solidFill>
                  </a:tcPr>
                </a:tc>
                <a:extLst>
                  <a:ext uri="{0D108BD9-81ED-4DB2-BD59-A6C34878D82A}">
                    <a16:rowId xmlns:a16="http://schemas.microsoft.com/office/drawing/2014/main" val="259444014"/>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Monaghan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3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A0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5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3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2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C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6D680"/>
                    </a:solidFill>
                  </a:tcPr>
                </a:tc>
                <a:extLst>
                  <a:ext uri="{0D108BD9-81ED-4DB2-BD59-A6C34878D82A}">
                    <a16:rowId xmlns:a16="http://schemas.microsoft.com/office/drawing/2014/main" val="938625385"/>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Offaly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5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8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C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4D17F"/>
                    </a:solidFill>
                  </a:tcPr>
                </a:tc>
                <a:extLst>
                  <a:ext uri="{0D108BD9-81ED-4DB2-BD59-A6C34878D82A}">
                    <a16:rowId xmlns:a16="http://schemas.microsoft.com/office/drawing/2014/main" val="1359586954"/>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Roscommon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F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CB579"/>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2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A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F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7D27F"/>
                    </a:solidFill>
                  </a:tcPr>
                </a:tc>
                <a:extLst>
                  <a:ext uri="{0D108BD9-81ED-4DB2-BD59-A6C34878D82A}">
                    <a16:rowId xmlns:a16="http://schemas.microsoft.com/office/drawing/2014/main" val="4221744885"/>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2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CB77A"/>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CB679"/>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2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5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6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ED480"/>
                    </a:solidFill>
                  </a:tcPr>
                </a:tc>
                <a:extLst>
                  <a:ext uri="{0D108BD9-81ED-4DB2-BD59-A6C34878D82A}">
                    <a16:rowId xmlns:a16="http://schemas.microsoft.com/office/drawing/2014/main" val="1285174760"/>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Tipperary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8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D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BAB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A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2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E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E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BCE7F"/>
                    </a:solidFill>
                  </a:tcPr>
                </a:tc>
                <a:extLst>
                  <a:ext uri="{0D108BD9-81ED-4DB2-BD59-A6C34878D82A}">
                    <a16:rowId xmlns:a16="http://schemas.microsoft.com/office/drawing/2014/main" val="100444611"/>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0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B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5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D5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8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3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7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7CD7E"/>
                    </a:solidFill>
                  </a:tcPr>
                </a:tc>
                <a:extLst>
                  <a:ext uri="{0D108BD9-81ED-4DB2-BD59-A6C34878D82A}">
                    <a16:rowId xmlns:a16="http://schemas.microsoft.com/office/drawing/2014/main" val="2312383390"/>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4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A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9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1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1D0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3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7D27F"/>
                    </a:solidFill>
                  </a:tcPr>
                </a:tc>
                <a:extLst>
                  <a:ext uri="{0D108BD9-81ED-4DB2-BD59-A6C34878D82A}">
                    <a16:rowId xmlns:a16="http://schemas.microsoft.com/office/drawing/2014/main" val="3566528380"/>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Wexford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97B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CBD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8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6CD7E"/>
                    </a:solidFill>
                  </a:tcPr>
                </a:tc>
                <a:extLst>
                  <a:ext uri="{0D108BD9-81ED-4DB2-BD59-A6C34878D82A}">
                    <a16:rowId xmlns:a16="http://schemas.microsoft.com/office/drawing/2014/main" val="4069682053"/>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Wicklow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C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4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3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8ECB7E"/>
                    </a:solidFill>
                  </a:tcPr>
                </a:tc>
                <a:extLst>
                  <a:ext uri="{0D108BD9-81ED-4DB2-BD59-A6C34878D82A}">
                    <a16:rowId xmlns:a16="http://schemas.microsoft.com/office/drawing/2014/main" val="1914103381"/>
                  </a:ext>
                </a:extLst>
              </a:tr>
              <a:tr h="174175">
                <a:tc>
                  <a:txBody>
                    <a:bodyPr/>
                    <a:lstStyle/>
                    <a:p>
                      <a:pPr algn="ctr">
                        <a:lnSpc>
                          <a:spcPct val="107000"/>
                        </a:lnSpc>
                        <a:spcAft>
                          <a:spcPts val="0"/>
                        </a:spcAft>
                      </a:pPr>
                      <a:r>
                        <a:rPr lang="en-I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Northern Ireland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4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B3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63BE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A0D07F"/>
                    </a:solidFill>
                  </a:tcPr>
                </a:tc>
                <a:extLst>
                  <a:ext uri="{0D108BD9-81ED-4DB2-BD59-A6C34878D82A}">
                    <a16:rowId xmlns:a16="http://schemas.microsoft.com/office/drawing/2014/main" val="3938160353"/>
                  </a:ext>
                </a:extLst>
              </a:tr>
              <a:tr h="174175">
                <a:tc>
                  <a:txBody>
                    <a:bodyPr/>
                    <a:lstStyle/>
                    <a:p>
                      <a:pPr algn="ctr">
                        <a:lnSpc>
                          <a:spcPct val="107000"/>
                        </a:lnSpc>
                        <a:spcAft>
                          <a:spcPts val="0"/>
                        </a:spcAft>
                      </a:pPr>
                      <a:r>
                        <a:rPr lang="en-I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NULL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B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CD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C8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C7DB81"/>
                    </a:solidFill>
                  </a:tcPr>
                </a:tc>
                <a:extLst>
                  <a:ext uri="{0D108BD9-81ED-4DB2-BD59-A6C34878D82A}">
                    <a16:rowId xmlns:a16="http://schemas.microsoft.com/office/drawing/2014/main" val="2310837964"/>
                  </a:ext>
                </a:extLst>
              </a:tr>
              <a:tr h="17417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incl NI, Null County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F6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5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7A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A9F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DA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2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3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F86C6B"/>
                    </a:solidFill>
                  </a:tcPr>
                </a:tc>
                <a:tc>
                  <a:txBody>
                    <a:bodyPr/>
                    <a:lstStyle/>
                    <a:p>
                      <a:pPr algn="ctr">
                        <a:lnSpc>
                          <a:spcPct val="107000"/>
                        </a:lnSpc>
                        <a:spcAft>
                          <a:spcPts val="0"/>
                        </a:spcAft>
                      </a:pPr>
                      <a:r>
                        <a:rPr lang="en-I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33.9</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940" marR="61940" marT="0" marB="0" anchor="b">
                    <a:lnL>
                      <a:noFill/>
                    </a:lnL>
                    <a:lnR>
                      <a:noFill/>
                    </a:lnR>
                    <a:lnT>
                      <a:noFill/>
                    </a:lnT>
                    <a:lnB>
                      <a:noFill/>
                    </a:lnB>
                    <a:solidFill>
                      <a:srgbClr val="9BCF7F"/>
                    </a:solidFill>
                  </a:tcPr>
                </a:tc>
                <a:extLst>
                  <a:ext uri="{0D108BD9-81ED-4DB2-BD59-A6C34878D82A}">
                    <a16:rowId xmlns:a16="http://schemas.microsoft.com/office/drawing/2014/main" val="1009533687"/>
                  </a:ext>
                </a:extLst>
              </a:tr>
            </a:tbl>
          </a:graphicData>
        </a:graphic>
      </p:graphicFrame>
    </p:spTree>
    <p:extLst>
      <p:ext uri="{BB962C8B-B14F-4D97-AF65-F5344CB8AC3E}">
        <p14:creationId xmlns:p14="http://schemas.microsoft.com/office/powerpoint/2010/main" val="149800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06" y="217317"/>
            <a:ext cx="10820400" cy="1209779"/>
          </a:xfrm>
        </p:spPr>
        <p:txBody>
          <a:bodyPr>
            <a:noAutofit/>
          </a:bodyPr>
          <a:lstStyle/>
          <a:p>
            <a:pPr algn="ctr"/>
            <a:r>
              <a:rPr lang="en-IE" sz="2400" dirty="0">
                <a:solidFill>
                  <a:srgbClr val="A50021"/>
                </a:solidFill>
              </a:rPr>
              <a:t>Percentage COVID-19 vaccination uptake of eligible population* </a:t>
            </a:r>
            <a:br>
              <a:rPr lang="en-IE" sz="2400" dirty="0">
                <a:solidFill>
                  <a:srgbClr val="A50021"/>
                </a:solidFill>
              </a:rPr>
            </a:br>
            <a:r>
              <a:rPr lang="en-IE" sz="2400" dirty="0">
                <a:solidFill>
                  <a:srgbClr val="A50021"/>
                </a:solidFill>
              </a:rPr>
              <a:t>for </a:t>
            </a:r>
            <a:r>
              <a:rPr lang="en-IE" sz="2400" dirty="0">
                <a:solidFill>
                  <a:srgbClr val="7030A0"/>
                </a:solidFill>
              </a:rPr>
              <a:t>3</a:t>
            </a:r>
            <a:r>
              <a:rPr lang="en-IE" sz="2400" baseline="30000" dirty="0">
                <a:solidFill>
                  <a:srgbClr val="7030A0"/>
                </a:solidFill>
              </a:rPr>
              <a:t>rd</a:t>
            </a:r>
            <a:r>
              <a:rPr lang="en-IE" sz="2400" dirty="0">
                <a:solidFill>
                  <a:srgbClr val="7030A0"/>
                </a:solidFill>
              </a:rPr>
              <a:t> booster </a:t>
            </a:r>
            <a:r>
              <a:rPr lang="en-IE" sz="2400" dirty="0">
                <a:solidFill>
                  <a:srgbClr val="A50021"/>
                </a:solidFill>
              </a:rPr>
              <a:t>by county of residence among those 65+ years of age**</a:t>
            </a:r>
          </a:p>
        </p:txBody>
      </p:sp>
      <p:sp>
        <p:nvSpPr>
          <p:cNvPr id="4" name="Rectangle 2">
            <a:extLst>
              <a:ext uri="{FF2B5EF4-FFF2-40B4-BE49-F238E27FC236}">
                <a16:creationId xmlns:a16="http://schemas.microsoft.com/office/drawing/2014/main" id="{F09E3645-B23B-4DEC-AB9B-B6270C6CCA3F}"/>
              </a:ext>
            </a:extLst>
          </p:cNvPr>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Slide Number Placeholder 3">
            <a:extLst>
              <a:ext uri="{FF2B5EF4-FFF2-40B4-BE49-F238E27FC236}">
                <a16:creationId xmlns:a16="http://schemas.microsoft.com/office/drawing/2014/main" id="{7C87876D-0E81-4B71-8AA2-E6A4F35100F0}"/>
              </a:ext>
            </a:extLst>
          </p:cNvPr>
          <p:cNvSpPr>
            <a:spLocks noGrp="1"/>
          </p:cNvSpPr>
          <p:nvPr>
            <p:ph type="sldNum" sz="quarter" idx="12"/>
          </p:nvPr>
        </p:nvSpPr>
        <p:spPr>
          <a:xfrm>
            <a:off x="8914606" y="6477794"/>
            <a:ext cx="2844430" cy="365210"/>
          </a:xfrm>
        </p:spPr>
        <p:txBody>
          <a:bodyPr/>
          <a:lstStyle/>
          <a:p>
            <a:r>
              <a:rPr lang="en-US" dirty="0"/>
              <a:t>10</a:t>
            </a:r>
          </a:p>
        </p:txBody>
      </p:sp>
      <p:sp>
        <p:nvSpPr>
          <p:cNvPr id="10" name="Rectangle 9">
            <a:extLst>
              <a:ext uri="{FF2B5EF4-FFF2-40B4-BE49-F238E27FC236}">
                <a16:creationId xmlns:a16="http://schemas.microsoft.com/office/drawing/2014/main" id="{E6A369C9-DE95-4AEE-9071-5D72A78608A9}"/>
              </a:ext>
            </a:extLst>
          </p:cNvPr>
          <p:cNvSpPr/>
          <p:nvPr/>
        </p:nvSpPr>
        <p:spPr>
          <a:xfrm>
            <a:off x="380206" y="6016129"/>
            <a:ext cx="5989225" cy="369332"/>
          </a:xfrm>
          <a:prstGeom prst="rect">
            <a:avLst/>
          </a:prstGeom>
        </p:spPr>
        <p:txBody>
          <a:bodyPr wrap="square">
            <a:spAutoFit/>
          </a:bodyPr>
          <a:lstStyle/>
          <a:p>
            <a:r>
              <a:rPr lang="en-IE" sz="900" dirty="0">
                <a:latin typeface="Tahoma" panose="020B0604030504040204" pitchFamily="34" charset="0"/>
                <a:ea typeface="Tahoma" panose="020B0604030504040204" pitchFamily="34" charset="0"/>
                <a:cs typeface="Tahoma" panose="020B0604030504040204" pitchFamily="34" charset="0"/>
              </a:rPr>
              <a:t>*</a:t>
            </a:r>
            <a:r>
              <a:rPr lang="en-GB" sz="900" dirty="0">
                <a:latin typeface="Tahoma" panose="020B0604030504040204" pitchFamily="34" charset="0"/>
                <a:ea typeface="Tahoma" panose="020B0604030504040204" pitchFamily="34" charset="0"/>
                <a:cs typeface="Tahoma" panose="020B0604030504040204" pitchFamily="34" charset="0"/>
              </a:rPr>
              <a:t> Uptake is based on the proportion who have completed their primary course treatment</a:t>
            </a:r>
            <a:endParaRPr lang="en-IE" sz="900" dirty="0">
              <a:latin typeface="Tahoma" panose="020B0604030504040204" pitchFamily="34" charset="0"/>
              <a:ea typeface="Tahoma" panose="020B0604030504040204" pitchFamily="34" charset="0"/>
              <a:cs typeface="Tahoma" panose="020B0604030504040204" pitchFamily="34" charset="0"/>
            </a:endParaRPr>
          </a:p>
          <a:p>
            <a:pPr algn="just"/>
            <a:r>
              <a:rPr lang="en-IE" sz="900" dirty="0">
                <a:latin typeface="Tahoma" panose="020B0604030504040204" pitchFamily="34" charset="0"/>
                <a:ea typeface="Tahoma" panose="020B0604030504040204" pitchFamily="34" charset="0"/>
                <a:cs typeface="Tahoma" panose="020B0604030504040204" pitchFamily="34" charset="0"/>
              </a:rPr>
              <a:t>**Excludes individuals resident in Northern Ireland or where county of residence was not reported</a:t>
            </a:r>
          </a:p>
        </p:txBody>
      </p:sp>
      <p:pic>
        <p:nvPicPr>
          <p:cNvPr id="8" name="Picture 7">
            <a:extLst>
              <a:ext uri="{FF2B5EF4-FFF2-40B4-BE49-F238E27FC236}">
                <a16:creationId xmlns:a16="http://schemas.microsoft.com/office/drawing/2014/main" id="{8FDDC64E-0AF8-4032-ABA0-505A0EBCF4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32660" y="1394760"/>
            <a:ext cx="5989225" cy="4505381"/>
          </a:xfrm>
          <a:prstGeom prst="rect">
            <a:avLst/>
          </a:prstGeom>
          <a:noFill/>
          <a:ln>
            <a:noFill/>
          </a:ln>
        </p:spPr>
      </p:pic>
      <p:sp>
        <p:nvSpPr>
          <p:cNvPr id="11" name="Rectangle 10">
            <a:extLst>
              <a:ext uri="{FF2B5EF4-FFF2-40B4-BE49-F238E27FC236}">
                <a16:creationId xmlns:a16="http://schemas.microsoft.com/office/drawing/2014/main" id="{42B7859D-6E4F-445C-94F6-79F99217A622}"/>
              </a:ext>
            </a:extLst>
          </p:cNvPr>
          <p:cNvSpPr/>
          <p:nvPr/>
        </p:nvSpPr>
        <p:spPr>
          <a:xfrm>
            <a:off x="4865273" y="4390486"/>
            <a:ext cx="762000" cy="39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30.6</a:t>
            </a:r>
            <a:endParaRPr lang="en-IE" sz="1100" dirty="0">
              <a:solidFill>
                <a:schemeClr val="tx1"/>
              </a:solidFill>
            </a:endParaRPr>
          </a:p>
        </p:txBody>
      </p:sp>
    </p:spTree>
    <p:extLst>
      <p:ext uri="{BB962C8B-B14F-4D97-AF65-F5344CB8AC3E}">
        <p14:creationId xmlns:p14="http://schemas.microsoft.com/office/powerpoint/2010/main" val="76124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82" y="102997"/>
            <a:ext cx="10820400" cy="1348080"/>
          </a:xfrm>
        </p:spPr>
        <p:txBody>
          <a:bodyPr>
            <a:noAutofit/>
          </a:bodyPr>
          <a:lstStyle/>
          <a:p>
            <a:pPr algn="ctr"/>
            <a:r>
              <a:rPr lang="en-GB" sz="2400" dirty="0">
                <a:solidFill>
                  <a:srgbClr val="A50021"/>
                </a:solidFill>
              </a:rPr>
              <a:t>Cumulative weekly uptake of most recent vaccination dose by booster vaccination status among registered and vaccinated individuals who have completed their primary course treatment</a:t>
            </a:r>
            <a:br>
              <a:rPr lang="en-GB" sz="2400" dirty="0">
                <a:solidFill>
                  <a:srgbClr val="A50021"/>
                </a:solidFill>
              </a:rPr>
            </a:br>
            <a:r>
              <a:rPr lang="en-GB" sz="1800" dirty="0">
                <a:solidFill>
                  <a:srgbClr val="A50021"/>
                </a:solidFill>
              </a:rPr>
              <a:t>(as of 29 November, 17.14pm (part of week 48, 2022))</a:t>
            </a:r>
            <a:endParaRPr lang="en-IE" sz="1800" dirty="0">
              <a:solidFill>
                <a:srgbClr val="A50021"/>
              </a:solidFill>
            </a:endParaRPr>
          </a:p>
        </p:txBody>
      </p:sp>
      <p:sp>
        <p:nvSpPr>
          <p:cNvPr id="4" name="Rectangle 2">
            <a:extLst>
              <a:ext uri="{FF2B5EF4-FFF2-40B4-BE49-F238E27FC236}">
                <a16:creationId xmlns:a16="http://schemas.microsoft.com/office/drawing/2014/main" id="{F09E3645-B23B-4DEC-AB9B-B6270C6CCA3F}"/>
              </a:ext>
            </a:extLst>
          </p:cNvPr>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Slide Number Placeholder 3">
            <a:extLst>
              <a:ext uri="{FF2B5EF4-FFF2-40B4-BE49-F238E27FC236}">
                <a16:creationId xmlns:a16="http://schemas.microsoft.com/office/drawing/2014/main" id="{7C87876D-0E81-4B71-8AA2-E6A4F35100F0}"/>
              </a:ext>
            </a:extLst>
          </p:cNvPr>
          <p:cNvSpPr>
            <a:spLocks noGrp="1"/>
          </p:cNvSpPr>
          <p:nvPr>
            <p:ph type="sldNum" sz="quarter" idx="12"/>
          </p:nvPr>
        </p:nvSpPr>
        <p:spPr>
          <a:xfrm>
            <a:off x="8914606" y="6477794"/>
            <a:ext cx="2844430" cy="365210"/>
          </a:xfrm>
        </p:spPr>
        <p:txBody>
          <a:bodyPr/>
          <a:lstStyle/>
          <a:p>
            <a:r>
              <a:rPr lang="en-US" dirty="0"/>
              <a:t>10</a:t>
            </a:r>
          </a:p>
        </p:txBody>
      </p:sp>
      <p:sp>
        <p:nvSpPr>
          <p:cNvPr id="9" name="Rectangle 8">
            <a:extLst>
              <a:ext uri="{FF2B5EF4-FFF2-40B4-BE49-F238E27FC236}">
                <a16:creationId xmlns:a16="http://schemas.microsoft.com/office/drawing/2014/main" id="{B26C3425-374B-40F1-B1C2-C67AE7991A7C}"/>
              </a:ext>
            </a:extLst>
          </p:cNvPr>
          <p:cNvSpPr/>
          <p:nvPr/>
        </p:nvSpPr>
        <p:spPr>
          <a:xfrm>
            <a:off x="227806" y="5769908"/>
            <a:ext cx="11734800" cy="707886"/>
          </a:xfrm>
          <a:prstGeom prst="rect">
            <a:avLst/>
          </a:prstGeom>
        </p:spPr>
        <p:txBody>
          <a:bodyPr wrap="square">
            <a:spAutoFit/>
          </a:bodyPr>
          <a:lstStyle/>
          <a:p>
            <a:r>
              <a:rPr lang="en-IE" sz="1000" dirty="0"/>
              <a:t>Primary course completed (see vaccination status definition)</a:t>
            </a:r>
          </a:p>
          <a:p>
            <a:r>
              <a:rPr lang="en-IE" sz="1000" dirty="0"/>
              <a:t>Percentages based on where last date vaccination date is known</a:t>
            </a:r>
          </a:p>
          <a:p>
            <a:r>
              <a:rPr lang="en-IE" sz="1000" dirty="0"/>
              <a:t>Percentage PCC uptake based on CSO/HIU 2021 April 2021/H1 estimates</a:t>
            </a:r>
          </a:p>
          <a:p>
            <a:r>
              <a:rPr lang="en-IE" sz="1000" dirty="0"/>
              <a:t>Percentage booster doses 1, 2, 3 uptake based on those </a:t>
            </a:r>
            <a:r>
              <a:rPr lang="en-IE" sz="1000" dirty="0" err="1"/>
              <a:t>populaton</a:t>
            </a:r>
            <a:r>
              <a:rPr lang="en-IE" sz="1000" dirty="0"/>
              <a:t> who have completed their primary course treatment only</a:t>
            </a:r>
          </a:p>
        </p:txBody>
      </p:sp>
      <p:graphicFrame>
        <p:nvGraphicFramePr>
          <p:cNvPr id="13" name="Chart 12">
            <a:extLst>
              <a:ext uri="{FF2B5EF4-FFF2-40B4-BE49-F238E27FC236}">
                <a16:creationId xmlns:a16="http://schemas.microsoft.com/office/drawing/2014/main" id="{238C1034-2F2A-4421-B7B0-EB7CDE708BAE}"/>
              </a:ext>
            </a:extLst>
          </p:cNvPr>
          <p:cNvGraphicFramePr/>
          <p:nvPr>
            <p:extLst>
              <p:ext uri="{D42A27DB-BD31-4B8C-83A1-F6EECF244321}">
                <p14:modId xmlns:p14="http://schemas.microsoft.com/office/powerpoint/2010/main" val="3909258356"/>
              </p:ext>
            </p:extLst>
          </p:nvPr>
        </p:nvGraphicFramePr>
        <p:xfrm>
          <a:off x="456406" y="1451081"/>
          <a:ext cx="11125200" cy="4340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256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6610"/>
            <a:ext cx="10971372" cy="1409594"/>
          </a:xfrm>
        </p:spPr>
        <p:txBody>
          <a:bodyPr>
            <a:normAutofit/>
          </a:bodyPr>
          <a:lstStyle/>
          <a:p>
            <a:endParaRPr lang="en-IE" dirty="0"/>
          </a:p>
          <a:p>
            <a:pPr marL="0" indent="0">
              <a:buNone/>
            </a:pPr>
            <a:endParaRPr lang="en-IE" dirty="0"/>
          </a:p>
          <a:p>
            <a:pPr marL="0" indent="0">
              <a:buNone/>
            </a:pPr>
            <a:r>
              <a:rPr lang="en-IE" dirty="0"/>
              <a:t>   </a:t>
            </a:r>
          </a:p>
        </p:txBody>
      </p:sp>
      <p:sp>
        <p:nvSpPr>
          <p:cNvPr id="4" name="Slide Number Placeholder 3"/>
          <p:cNvSpPr>
            <a:spLocks noGrp="1"/>
          </p:cNvSpPr>
          <p:nvPr>
            <p:ph type="sldNum" sz="quarter" idx="12"/>
          </p:nvPr>
        </p:nvSpPr>
        <p:spPr/>
        <p:txBody>
          <a:bodyPr/>
          <a:lstStyle/>
          <a:p>
            <a:r>
              <a:rPr lang="en-US" dirty="0"/>
              <a:t>11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9306" y="5354366"/>
            <a:ext cx="952633" cy="952633"/>
          </a:xfrm>
          <a:prstGeom prst="rect">
            <a:avLst/>
          </a:prstGeom>
        </p:spPr>
      </p:pic>
      <p:sp>
        <p:nvSpPr>
          <p:cNvPr id="6" name="TextBox 5"/>
          <p:cNvSpPr txBox="1"/>
          <p:nvPr/>
        </p:nvSpPr>
        <p:spPr>
          <a:xfrm>
            <a:off x="5638006" y="5639594"/>
            <a:ext cx="1905000" cy="738664"/>
          </a:xfrm>
          <a:prstGeom prst="rect">
            <a:avLst/>
          </a:prstGeom>
          <a:noFill/>
        </p:spPr>
        <p:txBody>
          <a:bodyPr wrap="square" rtlCol="0">
            <a:spAutoFit/>
          </a:bodyPr>
          <a:lstStyle/>
          <a:p>
            <a:r>
              <a:rPr lang="en-IE" b="1" dirty="0"/>
              <a:t>@</a:t>
            </a:r>
            <a:r>
              <a:rPr lang="en-IE" b="1" dirty="0" err="1"/>
              <a:t>hpscireland</a:t>
            </a:r>
            <a:endParaRPr lang="en-IE" b="1" dirty="0"/>
          </a:p>
          <a:p>
            <a:endParaRPr lang="en-I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06" y="5447594"/>
            <a:ext cx="954000" cy="954000"/>
          </a:xfrm>
          <a:prstGeom prst="rect">
            <a:avLst/>
          </a:prstGeom>
        </p:spPr>
      </p:pic>
      <p:sp>
        <p:nvSpPr>
          <p:cNvPr id="8" name="TextBox 7"/>
          <p:cNvSpPr txBox="1"/>
          <p:nvPr/>
        </p:nvSpPr>
        <p:spPr>
          <a:xfrm>
            <a:off x="1295973" y="5662930"/>
            <a:ext cx="1905000" cy="738664"/>
          </a:xfrm>
          <a:prstGeom prst="rect">
            <a:avLst/>
          </a:prstGeom>
          <a:noFill/>
        </p:spPr>
        <p:txBody>
          <a:bodyPr wrap="square" rtlCol="0">
            <a:spAutoFit/>
          </a:bodyPr>
          <a:lstStyle/>
          <a:p>
            <a:r>
              <a:rPr lang="en-IE" b="1" dirty="0"/>
              <a:t>@</a:t>
            </a:r>
            <a:r>
              <a:rPr lang="en-IE" b="1" dirty="0" err="1"/>
              <a:t>hpscireland</a:t>
            </a:r>
            <a:endParaRPr lang="en-IE" b="1" dirty="0"/>
          </a:p>
          <a:p>
            <a:endParaRPr lang="en-IE" dirty="0"/>
          </a:p>
        </p:txBody>
      </p:sp>
      <p:sp>
        <p:nvSpPr>
          <p:cNvPr id="9" name="TextBox 8"/>
          <p:cNvSpPr txBox="1"/>
          <p:nvPr/>
        </p:nvSpPr>
        <p:spPr>
          <a:xfrm>
            <a:off x="9166341" y="5684027"/>
            <a:ext cx="1905000" cy="738664"/>
          </a:xfrm>
          <a:prstGeom prst="rect">
            <a:avLst/>
          </a:prstGeom>
          <a:noFill/>
        </p:spPr>
        <p:txBody>
          <a:bodyPr wrap="square" rtlCol="0">
            <a:spAutoFit/>
          </a:bodyPr>
          <a:lstStyle/>
          <a:p>
            <a:r>
              <a:rPr lang="en-IE" b="1" dirty="0">
                <a:hlinkClick r:id="rId4"/>
              </a:rPr>
              <a:t>www.hpsc.ie</a:t>
            </a:r>
            <a:r>
              <a:rPr lang="en-IE" b="1" dirty="0"/>
              <a:t> </a:t>
            </a:r>
          </a:p>
          <a:p>
            <a:endParaRPr lang="en-IE" dirty="0"/>
          </a:p>
        </p:txBody>
      </p:sp>
      <p:sp>
        <p:nvSpPr>
          <p:cNvPr id="10" name="Title 1"/>
          <p:cNvSpPr>
            <a:spLocks noGrp="1"/>
          </p:cNvSpPr>
          <p:nvPr>
            <p:ph type="title"/>
          </p:nvPr>
        </p:nvSpPr>
        <p:spPr>
          <a:xfrm>
            <a:off x="609521" y="274701"/>
            <a:ext cx="9448085" cy="564293"/>
          </a:xfrm>
        </p:spPr>
        <p:txBody>
          <a:bodyPr>
            <a:normAutofit/>
          </a:bodyPr>
          <a:lstStyle/>
          <a:p>
            <a:pPr algn="ctr"/>
            <a:r>
              <a:rPr lang="en-IE" sz="2500" dirty="0">
                <a:solidFill>
                  <a:srgbClr val="A50021"/>
                </a:solidFill>
              </a:rPr>
              <a:t>Acknowledgements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655" y="5395587"/>
            <a:ext cx="972000" cy="972000"/>
          </a:xfrm>
          <a:prstGeom prst="rect">
            <a:avLst/>
          </a:prstGeom>
        </p:spPr>
      </p:pic>
      <p:sp>
        <p:nvSpPr>
          <p:cNvPr id="2" name="TextBox 1">
            <a:extLst>
              <a:ext uri="{FF2B5EF4-FFF2-40B4-BE49-F238E27FC236}">
                <a16:creationId xmlns:a16="http://schemas.microsoft.com/office/drawing/2014/main" id="{FB8824EF-7DEC-46E0-BA2F-A84750A4728C}"/>
              </a:ext>
            </a:extLst>
          </p:cNvPr>
          <p:cNvSpPr txBox="1"/>
          <p:nvPr/>
        </p:nvSpPr>
        <p:spPr>
          <a:xfrm>
            <a:off x="609521" y="1372394"/>
            <a:ext cx="11267408" cy="3000821"/>
          </a:xfrm>
          <a:prstGeom prst="rect">
            <a:avLst/>
          </a:prstGeom>
          <a:noFill/>
        </p:spPr>
        <p:txBody>
          <a:bodyPr wrap="square" rtlCol="0">
            <a:spAutoFit/>
          </a:bodyPr>
          <a:lstStyle/>
          <a:p>
            <a:r>
              <a:rPr lang="en-IE" sz="2400" dirty="0"/>
              <a:t>Sincere thanks to the following for providing the data for this report:</a:t>
            </a:r>
          </a:p>
          <a:p>
            <a:pPr marL="342900" lvl="0" indent="-342900">
              <a:buFont typeface="Arial" panose="020B0604020202020204" pitchFamily="34" charset="0"/>
              <a:buChar char="•"/>
            </a:pPr>
            <a:r>
              <a:rPr lang="en-IE" sz="2400" dirty="0"/>
              <a:t>National Immunisation Office (NIO)</a:t>
            </a:r>
          </a:p>
          <a:p>
            <a:pPr marL="342900" lvl="0" indent="-342900">
              <a:buFont typeface="Arial" panose="020B0604020202020204" pitchFamily="34" charset="0"/>
              <a:buChar char="•"/>
            </a:pPr>
            <a:r>
              <a:rPr lang="en-IE" sz="2400" dirty="0"/>
              <a:t>Office of the Chief Information Officer (OCIO)</a:t>
            </a:r>
          </a:p>
          <a:p>
            <a:pPr marL="342900" lvl="0" indent="-342900">
              <a:buFont typeface="Arial" panose="020B0604020202020204" pitchFamily="34" charset="0"/>
              <a:buChar char="•"/>
            </a:pPr>
            <a:r>
              <a:rPr lang="en-IE" sz="2400" dirty="0"/>
              <a:t>HSE Integrated Information Services (IIS) and COVAX Implementation team of Salesforce, IBM, PWC, EY</a:t>
            </a:r>
          </a:p>
          <a:p>
            <a:pPr marL="342900" lvl="0" indent="-342900">
              <a:buFont typeface="Arial" panose="020B0604020202020204" pitchFamily="34" charset="0"/>
              <a:buChar char="•"/>
            </a:pPr>
            <a:r>
              <a:rPr lang="en-IE" sz="2400" dirty="0"/>
              <a:t>HSE procurement/acute hospitals/CHOs/vaccinating teams and administrators/IT staff</a:t>
            </a:r>
          </a:p>
          <a:p>
            <a:pPr marL="342900" lvl="0" indent="-342900">
              <a:buFont typeface="Arial" panose="020B0604020202020204" pitchFamily="34" charset="0"/>
              <a:buChar char="•"/>
            </a:pPr>
            <a:r>
              <a:rPr lang="en-IE" sz="2400" dirty="0"/>
              <a:t>HSE Health Intelligence, Strategic Planning &amp; Transformation Unit</a:t>
            </a:r>
          </a:p>
          <a:p>
            <a:endParaRPr lang="en-IE" dirty="0"/>
          </a:p>
        </p:txBody>
      </p:sp>
    </p:spTree>
    <p:extLst>
      <p:ext uri="{BB962C8B-B14F-4D97-AF65-F5344CB8AC3E}">
        <p14:creationId xmlns:p14="http://schemas.microsoft.com/office/powerpoint/2010/main" val="41125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1CBC-4C36-4CA7-AA5C-94EAF052D841}"/>
              </a:ext>
            </a:extLst>
          </p:cNvPr>
          <p:cNvSpPr>
            <a:spLocks noGrp="1"/>
          </p:cNvSpPr>
          <p:nvPr>
            <p:ph type="title"/>
          </p:nvPr>
        </p:nvSpPr>
        <p:spPr>
          <a:xfrm>
            <a:off x="609521" y="153194"/>
            <a:ext cx="9448085" cy="564293"/>
          </a:xfrm>
        </p:spPr>
        <p:txBody>
          <a:bodyPr>
            <a:normAutofit/>
          </a:bodyPr>
          <a:lstStyle/>
          <a:p>
            <a:pPr algn="ctr"/>
            <a:r>
              <a:rPr lang="en-GB" sz="2400" dirty="0">
                <a:solidFill>
                  <a:srgbClr val="A50021"/>
                </a:solidFill>
              </a:rPr>
              <a:t>Background</a:t>
            </a:r>
            <a:endParaRPr lang="en-IE" sz="2400" dirty="0">
              <a:solidFill>
                <a:srgbClr val="A50021"/>
              </a:solidFill>
            </a:endParaRPr>
          </a:p>
        </p:txBody>
      </p:sp>
      <p:sp>
        <p:nvSpPr>
          <p:cNvPr id="3" name="Content Placeholder 2">
            <a:extLst>
              <a:ext uri="{FF2B5EF4-FFF2-40B4-BE49-F238E27FC236}">
                <a16:creationId xmlns:a16="http://schemas.microsoft.com/office/drawing/2014/main" id="{7E6B40AD-C52B-4A7A-8838-58F2B33F6271}"/>
              </a:ext>
            </a:extLst>
          </p:cNvPr>
          <p:cNvSpPr>
            <a:spLocks noGrp="1"/>
          </p:cNvSpPr>
          <p:nvPr>
            <p:ph idx="1"/>
          </p:nvPr>
        </p:nvSpPr>
        <p:spPr/>
        <p:txBody>
          <a:bodyPr>
            <a:normAutofit fontScale="62500" lnSpcReduction="20000"/>
          </a:bodyPr>
          <a:lstStyle/>
          <a:p>
            <a:pPr marL="0" indent="0">
              <a:buNone/>
            </a:pPr>
            <a:r>
              <a:rPr lang="en-IE" sz="2600" dirty="0"/>
              <a:t>Authorised COVID-19 vaccines in Ireland are </a:t>
            </a:r>
          </a:p>
          <a:p>
            <a:pPr marL="476220" lvl="1" indent="0">
              <a:buNone/>
            </a:pPr>
            <a:r>
              <a:rPr lang="en-IE" sz="2600" dirty="0"/>
              <a:t>● </a:t>
            </a:r>
            <a:r>
              <a:rPr lang="en-IE" sz="2600" dirty="0" err="1"/>
              <a:t>Comirnaty</a:t>
            </a:r>
            <a:r>
              <a:rPr lang="en-IE" sz="2600" dirty="0"/>
              <a:t> (Pfizer/</a:t>
            </a:r>
            <a:r>
              <a:rPr lang="en-IE" sz="2600" dirty="0" err="1"/>
              <a:t>BioNTech</a:t>
            </a:r>
            <a:r>
              <a:rPr lang="en-IE" sz="2600" dirty="0"/>
              <a:t>) </a:t>
            </a:r>
          </a:p>
          <a:p>
            <a:pPr marL="476220" lvl="1" indent="0">
              <a:buNone/>
            </a:pPr>
            <a:r>
              <a:rPr lang="en-IE" sz="2600" dirty="0"/>
              <a:t>● </a:t>
            </a:r>
            <a:r>
              <a:rPr lang="en-IE" sz="2600" dirty="0" err="1"/>
              <a:t>Spikevax</a:t>
            </a:r>
            <a:r>
              <a:rPr lang="en-IE" sz="2600" dirty="0"/>
              <a:t> (formerly COVID-19 Vaccine </a:t>
            </a:r>
            <a:r>
              <a:rPr lang="en-IE" sz="2600" dirty="0" err="1"/>
              <a:t>Moderna</a:t>
            </a:r>
            <a:r>
              <a:rPr lang="en-IE" sz="2600" dirty="0"/>
              <a:t>) </a:t>
            </a:r>
          </a:p>
          <a:p>
            <a:pPr marL="476220" lvl="1" indent="0">
              <a:buNone/>
            </a:pPr>
            <a:r>
              <a:rPr lang="en-IE" sz="2600" dirty="0"/>
              <a:t>● </a:t>
            </a:r>
            <a:r>
              <a:rPr lang="en-IE" sz="2600" dirty="0" err="1"/>
              <a:t>Vaxzevria</a:t>
            </a:r>
            <a:r>
              <a:rPr lang="en-IE" sz="2600" dirty="0"/>
              <a:t> (formerly COVID-19 Vaccine AstraZeneca) </a:t>
            </a:r>
          </a:p>
          <a:p>
            <a:pPr marL="476220" lvl="1" indent="0">
              <a:buNone/>
            </a:pPr>
            <a:r>
              <a:rPr lang="en-IE" sz="2600" dirty="0"/>
              <a:t>● COVID-19 Vaccine Janssen</a:t>
            </a:r>
          </a:p>
          <a:p>
            <a:pPr marL="476220" lvl="1" indent="0">
              <a:buNone/>
            </a:pPr>
            <a:r>
              <a:rPr lang="en-IE" sz="2600" dirty="0"/>
              <a:t>● </a:t>
            </a:r>
            <a:r>
              <a:rPr lang="en-IE" sz="2600" dirty="0" err="1"/>
              <a:t>Novavax-Nuvaxovid</a:t>
            </a:r>
            <a:endParaRPr lang="en-IE" sz="2600" dirty="0"/>
          </a:p>
          <a:p>
            <a:pPr marL="476220" lvl="1" indent="0">
              <a:buNone/>
            </a:pPr>
            <a:endParaRPr lang="en-GB" sz="2600" dirty="0"/>
          </a:p>
          <a:p>
            <a:r>
              <a:rPr lang="en-GB" sz="2600" dirty="0"/>
              <a:t>The primary vaccination programme commenced in</a:t>
            </a:r>
          </a:p>
          <a:p>
            <a:pPr lvl="1"/>
            <a:r>
              <a:rPr lang="en-GB" sz="2600" dirty="0"/>
              <a:t>December 2020 for adults </a:t>
            </a:r>
          </a:p>
          <a:p>
            <a:pPr lvl="1"/>
            <a:r>
              <a:rPr lang="en-GB" sz="2600" dirty="0"/>
              <a:t>August 2021 for 12-17 year olds</a:t>
            </a:r>
          </a:p>
          <a:p>
            <a:pPr lvl="1"/>
            <a:r>
              <a:rPr lang="en-GB" sz="2600" dirty="0"/>
              <a:t>January 2022 for 5-11 year olds</a:t>
            </a:r>
          </a:p>
          <a:p>
            <a:pPr lvl="1"/>
            <a:endParaRPr lang="en-GB" sz="2600" dirty="0">
              <a:solidFill>
                <a:srgbClr val="FF0000"/>
              </a:solidFill>
            </a:endParaRPr>
          </a:p>
          <a:p>
            <a:r>
              <a:rPr lang="en-GB" sz="2600" dirty="0"/>
              <a:t>Booster doses were administered</a:t>
            </a:r>
          </a:p>
          <a:p>
            <a:pPr marL="0" indent="0">
              <a:buNone/>
            </a:pPr>
            <a:r>
              <a:rPr lang="en-GB" sz="2600" dirty="0"/>
              <a:t>       -    1</a:t>
            </a:r>
            <a:r>
              <a:rPr lang="en-GB" sz="2600" baseline="30000" dirty="0"/>
              <a:t>st</a:t>
            </a:r>
            <a:r>
              <a:rPr lang="en-GB" sz="2600" dirty="0"/>
              <a:t> Booster November 2021 for adults</a:t>
            </a:r>
          </a:p>
          <a:p>
            <a:pPr marL="0" indent="0">
              <a:buNone/>
            </a:pPr>
            <a:r>
              <a:rPr lang="en-GB" sz="2600" dirty="0"/>
              <a:t>       -    1</a:t>
            </a:r>
            <a:r>
              <a:rPr lang="en-GB" sz="2600" baseline="30000" dirty="0"/>
              <a:t>st</a:t>
            </a:r>
            <a:r>
              <a:rPr lang="en-GB" sz="2600" dirty="0"/>
              <a:t> Booster March 2022 for 12-17 year olds</a:t>
            </a:r>
          </a:p>
          <a:p>
            <a:pPr marL="0" indent="0">
              <a:buNone/>
            </a:pPr>
            <a:r>
              <a:rPr lang="en-GB" sz="2600" dirty="0"/>
              <a:t>       -    2</a:t>
            </a:r>
            <a:r>
              <a:rPr lang="en-GB" sz="2600" baseline="30000" dirty="0"/>
              <a:t>nd</a:t>
            </a:r>
            <a:r>
              <a:rPr lang="en-GB" sz="2600" dirty="0"/>
              <a:t>  Booster April 2022 for adults</a:t>
            </a:r>
          </a:p>
          <a:p>
            <a:pPr marL="0" indent="0">
              <a:buNone/>
            </a:pPr>
            <a:r>
              <a:rPr lang="en-GB" sz="2600" dirty="0"/>
              <a:t>       -    3</a:t>
            </a:r>
            <a:r>
              <a:rPr lang="en-GB" sz="2600" baseline="30000" dirty="0"/>
              <a:t>rd</a:t>
            </a:r>
            <a:r>
              <a:rPr lang="en-GB" sz="2600" dirty="0"/>
              <a:t>  Booster October 2022 for adults 	</a:t>
            </a:r>
          </a:p>
          <a:p>
            <a:pPr marL="544251" lvl="1" indent="0">
              <a:buNone/>
            </a:pPr>
            <a:endParaRPr lang="en-GB" dirty="0"/>
          </a:p>
          <a:p>
            <a:pPr marL="68031" indent="0">
              <a:buNone/>
            </a:pPr>
            <a:r>
              <a:rPr lang="en-GB" i="1" dirty="0"/>
              <a:t>F</a:t>
            </a:r>
            <a:r>
              <a:rPr lang="en-IE" i="1" dirty="0" err="1"/>
              <a:t>urther</a:t>
            </a:r>
            <a:r>
              <a:rPr lang="en-IE" i="1" dirty="0"/>
              <a:t> information on vaccines recommended by the National Immunisation Advisory Committee (NIAC) is located at NIAC website </a:t>
            </a:r>
            <a:r>
              <a:rPr lang="en-IE" i="1" dirty="0">
                <a:hlinkClick r:id="rId3"/>
              </a:rPr>
              <a:t>covid19.pdf (hse.ie)</a:t>
            </a:r>
            <a:endParaRPr lang="en-IE" i="1" dirty="0"/>
          </a:p>
        </p:txBody>
      </p:sp>
      <p:sp>
        <p:nvSpPr>
          <p:cNvPr id="4" name="Slide Number Placeholder 3">
            <a:extLst>
              <a:ext uri="{FF2B5EF4-FFF2-40B4-BE49-F238E27FC236}">
                <a16:creationId xmlns:a16="http://schemas.microsoft.com/office/drawing/2014/main" id="{BFA57160-D09B-4833-AFEF-8EE668B96D89}"/>
              </a:ext>
            </a:extLst>
          </p:cNvPr>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115406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153194"/>
            <a:ext cx="10591800" cy="533400"/>
          </a:xfrm>
        </p:spPr>
        <p:txBody>
          <a:bodyPr>
            <a:normAutofit/>
          </a:bodyPr>
          <a:lstStyle/>
          <a:p>
            <a:pPr algn="ctr"/>
            <a:r>
              <a:rPr lang="en-IE" sz="2400" dirty="0">
                <a:solidFill>
                  <a:srgbClr val="A50021"/>
                </a:solidFill>
              </a:rPr>
              <a:t>Methods for vaccination uptake calculation</a:t>
            </a:r>
          </a:p>
        </p:txBody>
      </p:sp>
      <p:sp>
        <p:nvSpPr>
          <p:cNvPr id="8" name="Rectangle 7">
            <a:extLst>
              <a:ext uri="{FF2B5EF4-FFF2-40B4-BE49-F238E27FC236}">
                <a16:creationId xmlns:a16="http://schemas.microsoft.com/office/drawing/2014/main" id="{9EC1DBE6-78DF-4938-B307-777271928F16}"/>
              </a:ext>
            </a:extLst>
          </p:cNvPr>
          <p:cNvSpPr/>
          <p:nvPr/>
        </p:nvSpPr>
        <p:spPr>
          <a:xfrm>
            <a:off x="584198" y="597430"/>
            <a:ext cx="10972801" cy="5847755"/>
          </a:xfrm>
          <a:prstGeom prst="rect">
            <a:avLst/>
          </a:prstGeom>
        </p:spPr>
        <p:txBody>
          <a:bodyPr wrap="square">
            <a:spAutoFit/>
          </a:bodyPr>
          <a:lstStyle/>
          <a:p>
            <a:pPr marL="342900" lvl="0" indent="-342900">
              <a:buFont typeface="Arial" panose="020B0604020202020204" pitchFamily="34" charset="0"/>
              <a:buChar char="•"/>
            </a:pPr>
            <a:r>
              <a:rPr lang="en-IE" sz="2200" dirty="0"/>
              <a:t>Data were provided by HSE Office of the Chief Information Officer (OCIO) based on data in the IIS data lake environment </a:t>
            </a:r>
          </a:p>
          <a:p>
            <a:pPr marL="342900" lvl="0" indent="-342900">
              <a:buFont typeface="Arial" panose="020B0604020202020204" pitchFamily="34" charset="0"/>
              <a:buChar char="•"/>
            </a:pPr>
            <a:r>
              <a:rPr lang="en-IE" sz="2200" dirty="0"/>
              <a:t>Data presented includes COVAX (COVID-19 vaccination information system) registered vaccinations and GP and pharmacy administered vaccinations</a:t>
            </a:r>
          </a:p>
          <a:p>
            <a:pPr marL="342900" lvl="0" indent="-342900">
              <a:buFont typeface="Arial" panose="020B0604020202020204" pitchFamily="34" charset="0"/>
              <a:buChar char="•"/>
            </a:pPr>
            <a:r>
              <a:rPr lang="en-IE" sz="2200" dirty="0"/>
              <a:t>Overall population uptake is calculated based on CSO population estimates* of 2021 (April 2021/H1) </a:t>
            </a:r>
          </a:p>
          <a:p>
            <a:pPr marL="887151" lvl="1" indent="-342900">
              <a:buFont typeface="Arial" panose="020B0604020202020204" pitchFamily="34" charset="0"/>
              <a:buChar char="•"/>
            </a:pPr>
            <a:r>
              <a:rPr lang="en-IE" sz="2200" dirty="0"/>
              <a:t>n=4,963,363 total</a:t>
            </a:r>
          </a:p>
          <a:p>
            <a:pPr marL="887151" lvl="1" indent="-342900">
              <a:buFont typeface="Arial" panose="020B0604020202020204" pitchFamily="34" charset="0"/>
              <a:buChar char="•"/>
            </a:pPr>
            <a:r>
              <a:rPr lang="en-GB" sz="2200" dirty="0"/>
              <a:t>n</a:t>
            </a:r>
            <a:r>
              <a:rPr lang="en-IE" sz="2200" dirty="0"/>
              <a:t>=4,634,508 for eligible 5+ year olds</a:t>
            </a:r>
          </a:p>
          <a:p>
            <a:pPr marL="887151" lvl="1" indent="-342900">
              <a:buFont typeface="Arial" panose="020B0604020202020204" pitchFamily="34" charset="0"/>
              <a:buChar char="•"/>
            </a:pPr>
            <a:r>
              <a:rPr lang="en-IE" sz="2200" dirty="0"/>
              <a:t>n=4,152,710 for eligible 12+ year olds</a:t>
            </a:r>
          </a:p>
          <a:p>
            <a:pPr marL="887151" lvl="1" indent="-342900">
              <a:buFont typeface="Arial" panose="020B0604020202020204" pitchFamily="34" charset="0"/>
              <a:buChar char="•"/>
            </a:pPr>
            <a:r>
              <a:rPr lang="en-IE" sz="2200" dirty="0"/>
              <a:t>n=3,745,527 for adults/18+ year olds</a:t>
            </a:r>
          </a:p>
          <a:p>
            <a:pPr marL="342900" indent="-342900">
              <a:buFont typeface="Arial" panose="020B0604020202020204" pitchFamily="34" charset="0"/>
              <a:buChar char="•"/>
            </a:pPr>
            <a:r>
              <a:rPr lang="en-IE" sz="2200" dirty="0"/>
              <a:t>Due to the estimated nature of the estimated total population sizes from the CSO in 2021 and some data quality issues a tolerance of + /- 2% should be applied to any age group uptake data</a:t>
            </a:r>
          </a:p>
          <a:p>
            <a:pPr marL="342900" indent="-342900">
              <a:buFont typeface="Arial" panose="020B0604020202020204" pitchFamily="34" charset="0"/>
              <a:buChar char="•"/>
            </a:pPr>
            <a:r>
              <a:rPr lang="en-IE" sz="2200" dirty="0"/>
              <a:t>Where county and/or age group calculation of estimated uptake exceeds 100% due to unidentified data quality issues or where the numerator exceeds the population estimate/denominator then the uptake will be rounded to 99.9% (unless otherwise indicated in the report)</a:t>
            </a:r>
          </a:p>
        </p:txBody>
      </p:sp>
      <p:sp>
        <p:nvSpPr>
          <p:cNvPr id="3" name="Rectangle 2">
            <a:extLst>
              <a:ext uri="{FF2B5EF4-FFF2-40B4-BE49-F238E27FC236}">
                <a16:creationId xmlns:a16="http://schemas.microsoft.com/office/drawing/2014/main" id="{FE1B8ED2-6B9D-4B33-B707-3D7CFE4ABDFC}"/>
              </a:ext>
            </a:extLst>
          </p:cNvPr>
          <p:cNvSpPr/>
          <p:nvPr/>
        </p:nvSpPr>
        <p:spPr>
          <a:xfrm>
            <a:off x="608805" y="6505595"/>
            <a:ext cx="9182309" cy="276999"/>
          </a:xfrm>
          <a:prstGeom prst="rect">
            <a:avLst/>
          </a:prstGeom>
        </p:spPr>
        <p:txBody>
          <a:bodyPr wrap="square">
            <a:spAutoFit/>
          </a:bodyPr>
          <a:lstStyle/>
          <a:p>
            <a:r>
              <a:rPr lang="en-GB" sz="1200" dirty="0">
                <a:solidFill>
                  <a:schemeClr val="bg1"/>
                </a:solidFill>
              </a:rPr>
              <a:t>*A</a:t>
            </a:r>
            <a:r>
              <a:rPr lang="en-IE" sz="1200" dirty="0" err="1">
                <a:solidFill>
                  <a:schemeClr val="bg1"/>
                </a:solidFill>
              </a:rPr>
              <a:t>nalyses</a:t>
            </a:r>
            <a:r>
              <a:rPr lang="en-IE" sz="1200" dirty="0">
                <a:solidFill>
                  <a:schemeClr val="bg1"/>
                </a:solidFill>
              </a:rPr>
              <a:t> using regional population denominators use </a:t>
            </a:r>
            <a:r>
              <a:rPr lang="en-GB" sz="1200" dirty="0">
                <a:solidFill>
                  <a:schemeClr val="bg1"/>
                </a:solidFill>
              </a:rPr>
              <a:t>H</a:t>
            </a:r>
            <a:r>
              <a:rPr lang="en-IE" sz="1200" dirty="0">
                <a:solidFill>
                  <a:schemeClr val="bg1"/>
                </a:solidFill>
              </a:rPr>
              <a:t>SE Health Intelligence Unit population projections based on CSO estimates</a:t>
            </a:r>
            <a:endParaRPr lang="en-GB" sz="1200" dirty="0">
              <a:solidFill>
                <a:schemeClr val="bg1"/>
              </a:solidFill>
            </a:endParaRPr>
          </a:p>
        </p:txBody>
      </p:sp>
      <p:sp>
        <p:nvSpPr>
          <p:cNvPr id="5" name="Slide Number Placeholder 3">
            <a:extLst>
              <a:ext uri="{FF2B5EF4-FFF2-40B4-BE49-F238E27FC236}">
                <a16:creationId xmlns:a16="http://schemas.microsoft.com/office/drawing/2014/main" id="{F95ACEE1-ECBA-450B-B48A-EDF5EA67E03B}"/>
              </a:ext>
            </a:extLst>
          </p:cNvPr>
          <p:cNvSpPr>
            <a:spLocks noGrp="1"/>
          </p:cNvSpPr>
          <p:nvPr>
            <p:ph type="sldNum" sz="quarter" idx="12"/>
          </p:nvPr>
        </p:nvSpPr>
        <p:spPr>
          <a:xfrm>
            <a:off x="8914606" y="6477794"/>
            <a:ext cx="2844430" cy="365210"/>
          </a:xfrm>
        </p:spPr>
        <p:txBody>
          <a:bodyPr/>
          <a:lstStyle/>
          <a:p>
            <a:r>
              <a:rPr lang="en-US" dirty="0"/>
              <a:t>3</a:t>
            </a:r>
          </a:p>
        </p:txBody>
      </p:sp>
    </p:spTree>
    <p:extLst>
      <p:ext uri="{BB962C8B-B14F-4D97-AF65-F5344CB8AC3E}">
        <p14:creationId xmlns:p14="http://schemas.microsoft.com/office/powerpoint/2010/main" val="167075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2F3C-A7BF-4D5B-B865-214C7FA8D4F9}"/>
              </a:ext>
            </a:extLst>
          </p:cNvPr>
          <p:cNvSpPr>
            <a:spLocks noGrp="1"/>
          </p:cNvSpPr>
          <p:nvPr>
            <p:ph type="title"/>
          </p:nvPr>
        </p:nvSpPr>
        <p:spPr>
          <a:xfrm>
            <a:off x="609521" y="153194"/>
            <a:ext cx="9448085" cy="564293"/>
          </a:xfrm>
        </p:spPr>
        <p:txBody>
          <a:bodyPr>
            <a:normAutofit/>
          </a:bodyPr>
          <a:lstStyle/>
          <a:p>
            <a:pPr algn="ctr"/>
            <a:r>
              <a:rPr lang="en-GB" sz="2400" dirty="0">
                <a:solidFill>
                  <a:srgbClr val="BA1F46"/>
                </a:solidFill>
              </a:rPr>
              <a:t>Definitions </a:t>
            </a:r>
            <a:endParaRPr lang="en-IE" sz="2400" dirty="0">
              <a:solidFill>
                <a:srgbClr val="BA1F46"/>
              </a:solidFill>
            </a:endParaRPr>
          </a:p>
        </p:txBody>
      </p:sp>
      <p:sp>
        <p:nvSpPr>
          <p:cNvPr id="3" name="Content Placeholder 2">
            <a:extLst>
              <a:ext uri="{FF2B5EF4-FFF2-40B4-BE49-F238E27FC236}">
                <a16:creationId xmlns:a16="http://schemas.microsoft.com/office/drawing/2014/main" id="{78512D16-0062-4AB8-8D2A-E56DFC651E82}"/>
              </a:ext>
            </a:extLst>
          </p:cNvPr>
          <p:cNvSpPr>
            <a:spLocks noGrp="1"/>
          </p:cNvSpPr>
          <p:nvPr>
            <p:ph idx="1"/>
          </p:nvPr>
        </p:nvSpPr>
        <p:spPr>
          <a:xfrm>
            <a:off x="609521" y="1067594"/>
            <a:ext cx="10971372" cy="5257799"/>
          </a:xfrm>
        </p:spPr>
        <p:txBody>
          <a:bodyPr>
            <a:normAutofit fontScale="55000" lnSpcReduction="20000"/>
          </a:bodyPr>
          <a:lstStyle/>
          <a:p>
            <a:endParaRPr lang="en-GB" b="1" dirty="0"/>
          </a:p>
          <a:p>
            <a:r>
              <a:rPr lang="en-GB" sz="3100" b="1" dirty="0"/>
              <a:t>Primary course completed = </a:t>
            </a:r>
            <a:r>
              <a:rPr lang="en-GB" sz="3100" dirty="0"/>
              <a:t>The number of people over 5 years of age who have  completed their primary course (fully vaccinated = two doses of two dose vaccine plan or one dose of a single Janssen vaccine, including those who are immunocompromised and have received an extra, third (primary) dose, in order to complete this course)</a:t>
            </a:r>
          </a:p>
          <a:p>
            <a:r>
              <a:rPr lang="en-GB" sz="3100" b="1" dirty="0"/>
              <a:t>1st Booster Dose </a:t>
            </a:r>
            <a:r>
              <a:rPr lang="en-GB" sz="3100" dirty="0"/>
              <a:t>= The number of individuals who have completed a primary course  and have received a 1st booster dose (includes 5-11 year olds with weakened immune systems (from 15/08/2022))</a:t>
            </a:r>
          </a:p>
          <a:p>
            <a:r>
              <a:rPr lang="en-GB" sz="3100" b="1" dirty="0"/>
              <a:t>2nd Booster Dose </a:t>
            </a:r>
            <a:r>
              <a:rPr lang="en-GB" sz="3100" dirty="0"/>
              <a:t>= The number of individuals who have completed their primary course  and have received their 2nd  booster dose i.e. those who are </a:t>
            </a:r>
          </a:p>
          <a:p>
            <a:pPr lvl="1">
              <a:buFont typeface="Courier New" panose="02070309020205020404" pitchFamily="49" charset="0"/>
              <a:buChar char="o"/>
            </a:pPr>
            <a:r>
              <a:rPr lang="en-GB" sz="3100" dirty="0"/>
              <a:t>aged 65 years or older </a:t>
            </a:r>
          </a:p>
          <a:p>
            <a:pPr lvl="1">
              <a:buFont typeface="Courier New" panose="02070309020205020404" pitchFamily="49" charset="0"/>
              <a:buChar char="o"/>
            </a:pPr>
            <a:r>
              <a:rPr lang="en-GB" sz="3100" dirty="0"/>
              <a:t>immunocompromised and are 12 years of age or older</a:t>
            </a:r>
          </a:p>
          <a:p>
            <a:pPr lvl="1">
              <a:buFont typeface="Courier New" panose="02070309020205020404" pitchFamily="49" charset="0"/>
              <a:buChar char="o"/>
            </a:pPr>
            <a:r>
              <a:rPr lang="en-GB" sz="3100" dirty="0"/>
              <a:t>aged 60-64 years (from 15/08/2022)</a:t>
            </a:r>
          </a:p>
          <a:p>
            <a:pPr lvl="1">
              <a:buFont typeface="Courier New" panose="02070309020205020404" pitchFamily="49" charset="0"/>
              <a:buChar char="o"/>
            </a:pPr>
            <a:r>
              <a:rPr lang="en-GB" sz="3100" dirty="0"/>
              <a:t>pregnant women at 16 weeks or later who have not already received a booster vaccine in their current pregnancy (from 15/08/2022)</a:t>
            </a:r>
          </a:p>
          <a:p>
            <a:pPr lvl="1">
              <a:buFont typeface="Courier New" panose="02070309020205020404" pitchFamily="49" charset="0"/>
              <a:buChar char="o"/>
            </a:pPr>
            <a:r>
              <a:rPr lang="en-GB" sz="3100" dirty="0"/>
              <a:t>aged 55-59 years (from 22/08/2022)</a:t>
            </a:r>
          </a:p>
          <a:p>
            <a:pPr lvl="1">
              <a:buFont typeface="Courier New" panose="02070309020205020404" pitchFamily="49" charset="0"/>
              <a:buChar char="o"/>
            </a:pPr>
            <a:r>
              <a:rPr lang="en-GB" sz="3100" dirty="0"/>
              <a:t>aged 50-54 years (from 29/08/2022)</a:t>
            </a:r>
          </a:p>
          <a:p>
            <a:pPr lvl="1">
              <a:buFont typeface="Courier New" panose="02070309020205020404" pitchFamily="49" charset="0"/>
              <a:buChar char="o"/>
            </a:pPr>
            <a:r>
              <a:rPr lang="en-GB" sz="3100" dirty="0"/>
              <a:t>aged 12-49 years who have an underlying medical condition or are residents of long-term care facilities (from 01/09/2022)</a:t>
            </a:r>
          </a:p>
          <a:p>
            <a:pPr lvl="1">
              <a:buFont typeface="Courier New" panose="02070309020205020404" pitchFamily="49" charset="0"/>
              <a:buChar char="o"/>
            </a:pPr>
            <a:r>
              <a:rPr lang="en-GB" sz="3100" dirty="0"/>
              <a:t>healthcare workers (from 01/10/2022)</a:t>
            </a:r>
          </a:p>
          <a:p>
            <a:pPr marL="342900" indent="-342900"/>
            <a:r>
              <a:rPr lang="en-GB" sz="3100" b="1" dirty="0"/>
              <a:t>3rd Booster Dose </a:t>
            </a:r>
            <a:r>
              <a:rPr lang="en-GB" sz="3100" dirty="0"/>
              <a:t>= The number of individuals who have completed their primary course and have received their third booster dose (from 01/10/2022)</a:t>
            </a:r>
          </a:p>
          <a:p>
            <a:endParaRPr lang="en-IE" dirty="0"/>
          </a:p>
        </p:txBody>
      </p:sp>
      <p:sp>
        <p:nvSpPr>
          <p:cNvPr id="4" name="Slide Number Placeholder 3">
            <a:extLst>
              <a:ext uri="{FF2B5EF4-FFF2-40B4-BE49-F238E27FC236}">
                <a16:creationId xmlns:a16="http://schemas.microsoft.com/office/drawing/2014/main" id="{432A54B7-37A7-41DE-A8EB-24A451577161}"/>
              </a:ext>
            </a:extLst>
          </p:cNvPr>
          <p:cNvSpPr>
            <a:spLocks noGrp="1"/>
          </p:cNvSpPr>
          <p:nvPr>
            <p:ph type="sldNum" sz="quarter" idx="12"/>
          </p:nvPr>
        </p:nvSpPr>
        <p:spPr/>
        <p:txBody>
          <a:bodyPr/>
          <a:lstStyle/>
          <a:p>
            <a:r>
              <a:rPr lang="en-US" dirty="0"/>
              <a:t>4</a:t>
            </a:r>
          </a:p>
        </p:txBody>
      </p:sp>
    </p:spTree>
    <p:extLst>
      <p:ext uri="{BB962C8B-B14F-4D97-AF65-F5344CB8AC3E}">
        <p14:creationId xmlns:p14="http://schemas.microsoft.com/office/powerpoint/2010/main" val="194131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194" y="282000"/>
            <a:ext cx="10439400" cy="990600"/>
          </a:xfrm>
        </p:spPr>
        <p:txBody>
          <a:bodyPr>
            <a:noAutofit/>
          </a:bodyPr>
          <a:lstStyle/>
          <a:p>
            <a:pPr algn="ctr"/>
            <a:r>
              <a:rPr lang="en-IE" sz="2200" dirty="0">
                <a:solidFill>
                  <a:srgbClr val="A50021"/>
                </a:solidFill>
              </a:rPr>
              <a:t>COVID-19 vaccination uptake of eligible population* by age group and vaccination status</a:t>
            </a:r>
          </a:p>
        </p:txBody>
      </p:sp>
      <p:sp>
        <p:nvSpPr>
          <p:cNvPr id="4" name="Slide Number Placeholder 3"/>
          <p:cNvSpPr>
            <a:spLocks noGrp="1"/>
          </p:cNvSpPr>
          <p:nvPr>
            <p:ph type="sldNum" sz="quarter" idx="12"/>
          </p:nvPr>
        </p:nvSpPr>
        <p:spPr/>
        <p:txBody>
          <a:bodyPr/>
          <a:lstStyle/>
          <a:p>
            <a:r>
              <a:rPr lang="en-US" dirty="0"/>
              <a:t>5</a:t>
            </a:r>
          </a:p>
        </p:txBody>
      </p:sp>
      <p:sp>
        <p:nvSpPr>
          <p:cNvPr id="8" name="Rectangle 7">
            <a:extLst>
              <a:ext uri="{FF2B5EF4-FFF2-40B4-BE49-F238E27FC236}">
                <a16:creationId xmlns:a16="http://schemas.microsoft.com/office/drawing/2014/main" id="{7F51FACE-9CEE-4FE6-9229-19E876327A60}"/>
              </a:ext>
            </a:extLst>
          </p:cNvPr>
          <p:cNvSpPr/>
          <p:nvPr/>
        </p:nvSpPr>
        <p:spPr>
          <a:xfrm>
            <a:off x="342106" y="5221638"/>
            <a:ext cx="11506200" cy="1169551"/>
          </a:xfrm>
          <a:prstGeom prst="rect">
            <a:avLst/>
          </a:prstGeom>
        </p:spPr>
        <p:txBody>
          <a:bodyPr wrap="square">
            <a:spAutoFit/>
          </a:bodyPr>
          <a:lstStyle/>
          <a:p>
            <a:r>
              <a:rPr lang="en-IE" sz="1400" dirty="0"/>
              <a:t>Where calculation of estimated uptake exceeds 100% due to unidentified data quality issues that the uptake will be rounded down to 99.9%</a:t>
            </a:r>
          </a:p>
          <a:p>
            <a:r>
              <a:rPr lang="en-IE" sz="1400" dirty="0"/>
              <a:t>§This is the same as the percentage of those who are fully vaccinated; </a:t>
            </a:r>
          </a:p>
          <a:p>
            <a:r>
              <a:rPr lang="en-IE" sz="1400" dirty="0"/>
              <a:t>*Percentage is based on the proportion of those who have completed their primary course treatment </a:t>
            </a:r>
          </a:p>
          <a:p>
            <a:r>
              <a:rPr lang="en-IE" sz="1400" dirty="0" err="1"/>
              <a:t>ƗBooster</a:t>
            </a:r>
            <a:r>
              <a:rPr lang="en-IE" sz="1400" dirty="0"/>
              <a:t> 1 doses not currently recommended for all 5-11 years of age unless immunocompromised and age group not currently being offered  booster 2 and 3 doses</a:t>
            </a:r>
          </a:p>
        </p:txBody>
      </p:sp>
      <p:graphicFrame>
        <p:nvGraphicFramePr>
          <p:cNvPr id="6" name="Table 5">
            <a:extLst>
              <a:ext uri="{FF2B5EF4-FFF2-40B4-BE49-F238E27FC236}">
                <a16:creationId xmlns:a16="http://schemas.microsoft.com/office/drawing/2014/main" id="{C73E2132-E7E7-4E43-AA0A-32C586814A7D}"/>
              </a:ext>
            </a:extLst>
          </p:cNvPr>
          <p:cNvGraphicFramePr>
            <a:graphicFrameLocks noGrp="1"/>
          </p:cNvGraphicFramePr>
          <p:nvPr>
            <p:extLst>
              <p:ext uri="{D42A27DB-BD31-4B8C-83A1-F6EECF244321}">
                <p14:modId xmlns:p14="http://schemas.microsoft.com/office/powerpoint/2010/main" val="2816132150"/>
              </p:ext>
            </p:extLst>
          </p:nvPr>
        </p:nvGraphicFramePr>
        <p:xfrm>
          <a:off x="415787" y="1486458"/>
          <a:ext cx="11358838" cy="3648576"/>
        </p:xfrm>
        <a:graphic>
          <a:graphicData uri="http://schemas.openxmlformats.org/drawingml/2006/table">
            <a:tbl>
              <a:tblPr firstRow="1" firstCol="1" bandRow="1"/>
              <a:tblGrid>
                <a:gridCol w="1197532">
                  <a:extLst>
                    <a:ext uri="{9D8B030D-6E8A-4147-A177-3AD203B41FA5}">
                      <a16:colId xmlns:a16="http://schemas.microsoft.com/office/drawing/2014/main" val="2978512926"/>
                    </a:ext>
                  </a:extLst>
                </a:gridCol>
                <a:gridCol w="1129034">
                  <a:extLst>
                    <a:ext uri="{9D8B030D-6E8A-4147-A177-3AD203B41FA5}">
                      <a16:colId xmlns:a16="http://schemas.microsoft.com/office/drawing/2014/main" val="540465577"/>
                    </a:ext>
                  </a:extLst>
                </a:gridCol>
                <a:gridCol w="1129034">
                  <a:extLst>
                    <a:ext uri="{9D8B030D-6E8A-4147-A177-3AD203B41FA5}">
                      <a16:colId xmlns:a16="http://schemas.microsoft.com/office/drawing/2014/main" val="2941371354"/>
                    </a:ext>
                  </a:extLst>
                </a:gridCol>
                <a:gridCol w="1129034">
                  <a:extLst>
                    <a:ext uri="{9D8B030D-6E8A-4147-A177-3AD203B41FA5}">
                      <a16:colId xmlns:a16="http://schemas.microsoft.com/office/drawing/2014/main" val="228241012"/>
                    </a:ext>
                  </a:extLst>
                </a:gridCol>
                <a:gridCol w="1129034">
                  <a:extLst>
                    <a:ext uri="{9D8B030D-6E8A-4147-A177-3AD203B41FA5}">
                      <a16:colId xmlns:a16="http://schemas.microsoft.com/office/drawing/2014/main" val="147938161"/>
                    </a:ext>
                  </a:extLst>
                </a:gridCol>
                <a:gridCol w="1129034">
                  <a:extLst>
                    <a:ext uri="{9D8B030D-6E8A-4147-A177-3AD203B41FA5}">
                      <a16:colId xmlns:a16="http://schemas.microsoft.com/office/drawing/2014/main" val="2658949922"/>
                    </a:ext>
                  </a:extLst>
                </a:gridCol>
                <a:gridCol w="1129034">
                  <a:extLst>
                    <a:ext uri="{9D8B030D-6E8A-4147-A177-3AD203B41FA5}">
                      <a16:colId xmlns:a16="http://schemas.microsoft.com/office/drawing/2014/main" val="4140142512"/>
                    </a:ext>
                  </a:extLst>
                </a:gridCol>
                <a:gridCol w="1129034">
                  <a:extLst>
                    <a:ext uri="{9D8B030D-6E8A-4147-A177-3AD203B41FA5}">
                      <a16:colId xmlns:a16="http://schemas.microsoft.com/office/drawing/2014/main" val="1817562972"/>
                    </a:ext>
                  </a:extLst>
                </a:gridCol>
                <a:gridCol w="1129034">
                  <a:extLst>
                    <a:ext uri="{9D8B030D-6E8A-4147-A177-3AD203B41FA5}">
                      <a16:colId xmlns:a16="http://schemas.microsoft.com/office/drawing/2014/main" val="2271558636"/>
                    </a:ext>
                  </a:extLst>
                </a:gridCol>
                <a:gridCol w="1129034">
                  <a:extLst>
                    <a:ext uri="{9D8B030D-6E8A-4147-A177-3AD203B41FA5}">
                      <a16:colId xmlns:a16="http://schemas.microsoft.com/office/drawing/2014/main" val="162112357"/>
                    </a:ext>
                  </a:extLst>
                </a:gridCol>
              </a:tblGrid>
              <a:tr h="1249512">
                <a:tc>
                  <a:txBody>
                    <a:bodyPr/>
                    <a:lstStyle/>
                    <a:p>
                      <a:pPr algn="l" fontAlgn="b"/>
                      <a:r>
                        <a:rPr lang="en-IE" sz="1600" b="1" i="0" u="none" strike="noStrike" dirty="0">
                          <a:solidFill>
                            <a:srgbClr val="FFFFFF"/>
                          </a:solidFill>
                          <a:effectLst/>
                          <a:latin typeface="Calibri" panose="020F0502020204030204" pitchFamily="34" charset="0"/>
                        </a:rPr>
                        <a:t>Age Group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dirty="0">
                          <a:solidFill>
                            <a:srgbClr val="FFFFFF"/>
                          </a:solidFill>
                          <a:effectLst/>
                          <a:latin typeface="Calibri" panose="020F0502020204030204" pitchFamily="34" charset="0"/>
                        </a:rPr>
                        <a:t>Primary Course Completed Doses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CSO 2021</a:t>
                      </a:r>
                      <a:br>
                        <a:rPr lang="en-IE" sz="1600" b="1" i="0" u="none" strike="noStrike">
                          <a:solidFill>
                            <a:srgbClr val="FFFFFF"/>
                          </a:solidFill>
                          <a:effectLst/>
                          <a:latin typeface="Calibri" panose="020F0502020204030204" pitchFamily="34" charset="0"/>
                        </a:rPr>
                      </a:br>
                      <a:r>
                        <a:rPr lang="en-IE" sz="1600" b="1" i="0" u="none" strike="noStrike">
                          <a:solidFill>
                            <a:srgbClr val="FFFFFF"/>
                          </a:solidFill>
                          <a:effectLst/>
                          <a:latin typeface="Calibri" panose="020F0502020204030204" pitchFamily="34" charset="0"/>
                        </a:rPr>
                        <a:t> April 2021 Estimates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Primary Course Completed % Uptake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Booster1 Doses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Booster 1 % Uptake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Booster2 Doses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Booster 2 % Uptake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Booster3 Doses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tc>
                  <a:txBody>
                    <a:bodyPr/>
                    <a:lstStyle/>
                    <a:p>
                      <a:pPr algn="ctr" fontAlgn="b"/>
                      <a:r>
                        <a:rPr lang="en-IE" sz="1600" b="1" i="0" u="none" strike="noStrike">
                          <a:solidFill>
                            <a:srgbClr val="FFFFFF"/>
                          </a:solidFill>
                          <a:effectLst/>
                          <a:latin typeface="Calibri" panose="020F0502020204030204" pitchFamily="34" charset="0"/>
                        </a:rPr>
                        <a:t>Booster 3 % Uptake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F46"/>
                    </a:solidFill>
                  </a:tcPr>
                </a:tc>
                <a:extLst>
                  <a:ext uri="{0D108BD9-81ED-4DB2-BD59-A6C34878D82A}">
                    <a16:rowId xmlns:a16="http://schemas.microsoft.com/office/drawing/2014/main" val="1769725874"/>
                  </a:ext>
                </a:extLst>
              </a:tr>
              <a:tr h="399844">
                <a:tc>
                  <a:txBody>
                    <a:bodyPr/>
                    <a:lstStyle/>
                    <a:p>
                      <a:pPr algn="l" fontAlgn="b"/>
                      <a:r>
                        <a:rPr lang="en-IE" sz="1600" b="1" i="0" u="none" strike="noStrike" dirty="0">
                          <a:solidFill>
                            <a:srgbClr val="000000"/>
                          </a:solidFill>
                          <a:effectLst/>
                          <a:latin typeface="Calibri" panose="020F0502020204030204" pitchFamily="34" charset="0"/>
                        </a:rPr>
                        <a:t>65+yrs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800387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746357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99.9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762122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95.2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596947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74.6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271007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33.9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412988"/>
                  </a:ext>
                </a:extLst>
              </a:tr>
              <a:tr h="399844">
                <a:tc>
                  <a:txBody>
                    <a:bodyPr/>
                    <a:lstStyle/>
                    <a:p>
                      <a:pPr algn="l" fontAlgn="b"/>
                      <a:r>
                        <a:rPr lang="en-IE" sz="1600" b="1" i="0" u="none" strike="noStrike">
                          <a:solidFill>
                            <a:srgbClr val="000000"/>
                          </a:solidFill>
                          <a:effectLst/>
                          <a:latin typeface="Calibri" panose="020F0502020204030204" pitchFamily="34" charset="0"/>
                        </a:rPr>
                        <a:t>50+yrs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1669207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1630632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99.9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1539904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92.3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919896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55.1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276975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16.6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629266"/>
                  </a:ext>
                </a:extLst>
              </a:tr>
              <a:tr h="399844">
                <a:tc>
                  <a:txBody>
                    <a:bodyPr/>
                    <a:lstStyle/>
                    <a:p>
                      <a:pPr algn="l" fontAlgn="b"/>
                      <a:r>
                        <a:rPr lang="en-IE" sz="1600" b="1" i="0" u="none" strike="noStrike">
                          <a:solidFill>
                            <a:srgbClr val="000000"/>
                          </a:solidFill>
                          <a:effectLst/>
                          <a:latin typeface="Calibri" panose="020F0502020204030204" pitchFamily="34" charset="0"/>
                        </a:rPr>
                        <a:t>18+yrs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3634101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3745527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97.0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2919743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80.3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1003638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27.6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279108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222360"/>
                  </a:ext>
                </a:extLst>
              </a:tr>
              <a:tr h="399844">
                <a:tc>
                  <a:txBody>
                    <a:bodyPr/>
                    <a:lstStyle/>
                    <a:p>
                      <a:pPr algn="l" fontAlgn="b"/>
                      <a:r>
                        <a:rPr lang="en-IE" sz="1600" b="1" i="0" u="none" strike="noStrike">
                          <a:solidFill>
                            <a:srgbClr val="000000"/>
                          </a:solidFill>
                          <a:effectLst/>
                          <a:latin typeface="Calibri" panose="020F0502020204030204" pitchFamily="34" charset="0"/>
                        </a:rPr>
                        <a:t>12-17yrs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305955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407182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75.1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112110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36.6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1174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102185"/>
                  </a:ext>
                </a:extLst>
              </a:tr>
              <a:tr h="399844">
                <a:tc>
                  <a:txBody>
                    <a:bodyPr/>
                    <a:lstStyle/>
                    <a:p>
                      <a:pPr algn="l" fontAlgn="b"/>
                      <a:r>
                        <a:rPr lang="en-IE" sz="1600" b="1" i="0" u="none" strike="noStrike">
                          <a:solidFill>
                            <a:srgbClr val="000000"/>
                          </a:solidFill>
                          <a:effectLst/>
                          <a:latin typeface="Calibri" panose="020F0502020204030204" pitchFamily="34" charset="0"/>
                        </a:rPr>
                        <a:t>12+yrs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3940056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4152710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94.9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3031853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76.9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1004812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25.5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279125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05874"/>
                  </a:ext>
                </a:extLst>
              </a:tr>
              <a:tr h="399844">
                <a:tc>
                  <a:txBody>
                    <a:bodyPr/>
                    <a:lstStyle/>
                    <a:p>
                      <a:pPr algn="l" fontAlgn="b"/>
                      <a:r>
                        <a:rPr lang="en-IE" sz="1600" b="1" i="0" u="none" strike="noStrike">
                          <a:solidFill>
                            <a:srgbClr val="000000"/>
                          </a:solidFill>
                          <a:effectLst/>
                          <a:latin typeface="Calibri" panose="020F0502020204030204" pitchFamily="34" charset="0"/>
                        </a:rPr>
                        <a:t>5+yrs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4055379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4634508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87.5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a:solidFill>
                            <a:srgbClr val="000000"/>
                          </a:solidFill>
                          <a:effectLst/>
                          <a:latin typeface="Calibri" panose="020F0502020204030204" pitchFamily="34" charset="0"/>
                        </a:rPr>
                        <a:t>3032011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a:solidFill>
                            <a:srgbClr val="000000"/>
                          </a:solidFill>
                          <a:effectLst/>
                          <a:latin typeface="Calibri" panose="020F0502020204030204" pitchFamily="34" charset="0"/>
                        </a:rPr>
                        <a:t>74.8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0" i="0" u="none" strike="noStrike" dirty="0">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1600" b="1" i="0" u="none" strike="noStrike" dirty="0">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370369"/>
                  </a:ext>
                </a:extLst>
              </a:tr>
            </a:tbl>
          </a:graphicData>
        </a:graphic>
      </p:graphicFrame>
    </p:spTree>
    <p:extLst>
      <p:ext uri="{BB962C8B-B14F-4D97-AF65-F5344CB8AC3E}">
        <p14:creationId xmlns:p14="http://schemas.microsoft.com/office/powerpoint/2010/main" val="231060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76994"/>
            <a:ext cx="10744200" cy="1021493"/>
          </a:xfrm>
        </p:spPr>
        <p:txBody>
          <a:bodyPr>
            <a:normAutofit/>
          </a:bodyPr>
          <a:lstStyle/>
          <a:p>
            <a:pPr algn="ctr"/>
            <a:r>
              <a:rPr lang="en-IE" sz="2200" dirty="0">
                <a:solidFill>
                  <a:srgbClr val="A50021"/>
                </a:solidFill>
              </a:rPr>
              <a:t>Percentage </a:t>
            </a:r>
            <a:r>
              <a:rPr lang="en-IE" sz="2200" dirty="0">
                <a:solidFill>
                  <a:srgbClr val="7030A0"/>
                </a:solidFill>
              </a:rPr>
              <a:t>primary course completed</a:t>
            </a:r>
            <a:r>
              <a:rPr lang="en-IE" sz="2200" dirty="0">
                <a:solidFill>
                  <a:srgbClr val="A50021"/>
                </a:solidFill>
              </a:rPr>
              <a:t> uptake of eligible population* </a:t>
            </a:r>
            <a:br>
              <a:rPr lang="en-IE" sz="2200" dirty="0">
                <a:solidFill>
                  <a:srgbClr val="A50021"/>
                </a:solidFill>
              </a:rPr>
            </a:br>
            <a:r>
              <a:rPr lang="en-IE" sz="2200" dirty="0">
                <a:solidFill>
                  <a:srgbClr val="A50021"/>
                </a:solidFill>
              </a:rPr>
              <a:t>by age group**</a:t>
            </a:r>
          </a:p>
        </p:txBody>
      </p:sp>
      <p:sp>
        <p:nvSpPr>
          <p:cNvPr id="8" name="Rectangle 7">
            <a:extLst>
              <a:ext uri="{FF2B5EF4-FFF2-40B4-BE49-F238E27FC236}">
                <a16:creationId xmlns:a16="http://schemas.microsoft.com/office/drawing/2014/main" id="{9EC1DBE6-78DF-4938-B307-777271928F16}"/>
              </a:ext>
            </a:extLst>
          </p:cNvPr>
          <p:cNvSpPr/>
          <p:nvPr/>
        </p:nvSpPr>
        <p:spPr>
          <a:xfrm>
            <a:off x="256829" y="5868193"/>
            <a:ext cx="11705778" cy="507831"/>
          </a:xfrm>
          <a:prstGeom prst="rect">
            <a:avLst/>
          </a:prstGeom>
        </p:spPr>
        <p:txBody>
          <a:bodyPr wrap="square">
            <a:spAutoFit/>
          </a:bodyPr>
          <a:lstStyle/>
          <a:p>
            <a:r>
              <a:rPr lang="en-IE" sz="900" dirty="0">
                <a:latin typeface="Tahoma" panose="020B0604030504040204" pitchFamily="34" charset="0"/>
                <a:ea typeface="Tahoma" panose="020B0604030504040204" pitchFamily="34" charset="0"/>
                <a:cs typeface="Tahoma" panose="020B0604030504040204" pitchFamily="34" charset="0"/>
              </a:rPr>
              <a:t>*Based on CSO/HIU 2021 April 2021/H1 estimates. </a:t>
            </a:r>
          </a:p>
          <a:p>
            <a:r>
              <a:rPr lang="en-GB" sz="900" dirty="0">
                <a:latin typeface="Tahoma" panose="020B0604030504040204" pitchFamily="34" charset="0"/>
                <a:ea typeface="Tahoma" panose="020B0604030504040204" pitchFamily="34" charset="0"/>
                <a:cs typeface="Tahoma" panose="020B0604030504040204" pitchFamily="34" charset="0"/>
              </a:rPr>
              <a:t>**Excludes vaccinations administered where age was not reported; </a:t>
            </a:r>
            <a:r>
              <a:rPr lang="en-IE" sz="900" dirty="0">
                <a:latin typeface="Tahoma" panose="020B0604030504040204" pitchFamily="34" charset="0"/>
                <a:ea typeface="Tahoma" panose="020B0604030504040204" pitchFamily="34" charset="0"/>
                <a:cs typeface="Tahoma" panose="020B0604030504040204" pitchFamily="34" charset="0"/>
              </a:rPr>
              <a:t>Includes individuals resident in Northern Ireland and where county of residence was not reported</a:t>
            </a:r>
            <a:endParaRPr lang="en-IE" sz="900" dirty="0">
              <a:highlight>
                <a:srgbClr val="FFFF00"/>
              </a:highlight>
              <a:latin typeface="Tahoma" panose="020B0604030504040204" pitchFamily="34" charset="0"/>
              <a:ea typeface="Tahoma" panose="020B0604030504040204" pitchFamily="34" charset="0"/>
              <a:cs typeface="Tahoma" panose="020B0604030504040204" pitchFamily="34" charset="0"/>
            </a:endParaRPr>
          </a:p>
          <a:p>
            <a:r>
              <a:rPr lang="en-IE" sz="900" dirty="0">
                <a:latin typeface="Tahoma" panose="020B0604030504040204" pitchFamily="34" charset="0"/>
                <a:ea typeface="Tahoma" panose="020B0604030504040204" pitchFamily="34" charset="0"/>
                <a:cs typeface="Tahoma" panose="020B0604030504040204" pitchFamily="34" charset="0"/>
              </a:rPr>
              <a:t>Note: Where calculation of estimated uptake exceeds 100% due to unidentified data quality issues, the uptake will be rounded to 99.9%</a:t>
            </a:r>
          </a:p>
        </p:txBody>
      </p:sp>
      <p:sp>
        <p:nvSpPr>
          <p:cNvPr id="6" name="Slide Number Placeholder 3">
            <a:extLst>
              <a:ext uri="{FF2B5EF4-FFF2-40B4-BE49-F238E27FC236}">
                <a16:creationId xmlns:a16="http://schemas.microsoft.com/office/drawing/2014/main" id="{6C56D522-7077-4CA1-BBFA-4C9BF6482513}"/>
              </a:ext>
            </a:extLst>
          </p:cNvPr>
          <p:cNvSpPr>
            <a:spLocks noGrp="1"/>
          </p:cNvSpPr>
          <p:nvPr>
            <p:ph type="sldNum" sz="quarter" idx="12"/>
          </p:nvPr>
        </p:nvSpPr>
        <p:spPr>
          <a:xfrm>
            <a:off x="8990806" y="6494378"/>
            <a:ext cx="2844430" cy="365210"/>
          </a:xfrm>
        </p:spPr>
        <p:txBody>
          <a:bodyPr/>
          <a:lstStyle/>
          <a:p>
            <a:r>
              <a:rPr lang="en-US" dirty="0"/>
              <a:t>6</a:t>
            </a:r>
          </a:p>
        </p:txBody>
      </p:sp>
      <p:graphicFrame>
        <p:nvGraphicFramePr>
          <p:cNvPr id="7" name="Chart 6">
            <a:extLst>
              <a:ext uri="{FF2B5EF4-FFF2-40B4-BE49-F238E27FC236}">
                <a16:creationId xmlns:a16="http://schemas.microsoft.com/office/drawing/2014/main" id="{20820461-A2BC-4985-A58C-7D4F03442E38}"/>
              </a:ext>
            </a:extLst>
          </p:cNvPr>
          <p:cNvGraphicFramePr>
            <a:graphicFrameLocks/>
          </p:cNvGraphicFramePr>
          <p:nvPr>
            <p:extLst>
              <p:ext uri="{D42A27DB-BD31-4B8C-83A1-F6EECF244321}">
                <p14:modId xmlns:p14="http://schemas.microsoft.com/office/powerpoint/2010/main" val="2066657851"/>
              </p:ext>
            </p:extLst>
          </p:nvPr>
        </p:nvGraphicFramePr>
        <p:xfrm>
          <a:off x="227806" y="1122472"/>
          <a:ext cx="11553378" cy="4627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530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153194"/>
            <a:ext cx="10591800" cy="682698"/>
          </a:xfrm>
        </p:spPr>
        <p:txBody>
          <a:bodyPr>
            <a:noAutofit/>
          </a:bodyPr>
          <a:lstStyle/>
          <a:p>
            <a:pPr algn="ctr">
              <a:lnSpc>
                <a:spcPct val="107000"/>
              </a:lnSpc>
              <a:spcAft>
                <a:spcPts val="0"/>
              </a:spcAft>
            </a:pPr>
            <a:r>
              <a:rPr lang="en-IE" sz="2200" dirty="0">
                <a:solidFill>
                  <a:srgbClr val="A50021"/>
                </a:solidFill>
              </a:rPr>
              <a:t>Percentage COVID-19 vaccination uptake of eligible population* </a:t>
            </a:r>
            <a:br>
              <a:rPr lang="en-IE" sz="2200" dirty="0">
                <a:solidFill>
                  <a:srgbClr val="A50021"/>
                </a:solidFill>
              </a:rPr>
            </a:br>
            <a:r>
              <a:rPr lang="en-IE" sz="2200" dirty="0">
                <a:solidFill>
                  <a:srgbClr val="A50021"/>
                </a:solidFill>
              </a:rPr>
              <a:t>for </a:t>
            </a:r>
            <a:r>
              <a:rPr lang="en-IE" sz="2200" dirty="0">
                <a:solidFill>
                  <a:srgbClr val="7030A0"/>
                </a:solidFill>
              </a:rPr>
              <a:t>primary course completed </a:t>
            </a:r>
            <a:r>
              <a:rPr lang="en-IE" sz="2200" dirty="0">
                <a:solidFill>
                  <a:srgbClr val="A50021"/>
                </a:solidFill>
              </a:rPr>
              <a:t>by county of residence** and age group</a:t>
            </a:r>
          </a:p>
        </p:txBody>
      </p:sp>
      <p:sp>
        <p:nvSpPr>
          <p:cNvPr id="7" name="Rectangle 6">
            <a:extLst>
              <a:ext uri="{FF2B5EF4-FFF2-40B4-BE49-F238E27FC236}">
                <a16:creationId xmlns:a16="http://schemas.microsoft.com/office/drawing/2014/main" id="{4FF60863-A747-4FBB-A156-3D3471DEE136}"/>
              </a:ext>
            </a:extLst>
          </p:cNvPr>
          <p:cNvSpPr/>
          <p:nvPr/>
        </p:nvSpPr>
        <p:spPr>
          <a:xfrm>
            <a:off x="227806" y="5964491"/>
            <a:ext cx="11734800" cy="507831"/>
          </a:xfrm>
          <a:prstGeom prst="rect">
            <a:avLst/>
          </a:prstGeom>
        </p:spPr>
        <p:txBody>
          <a:bodyPr wrap="square">
            <a:spAutoFit/>
          </a:bodyPr>
          <a:lstStyle/>
          <a:p>
            <a:r>
              <a:rPr lang="en-IE" sz="900" dirty="0">
                <a:latin typeface="Tahoma" panose="020B0604030504040204" pitchFamily="34" charset="0"/>
                <a:ea typeface="Tahoma" panose="020B0604030504040204" pitchFamily="34" charset="0"/>
                <a:cs typeface="Tahoma" panose="020B0604030504040204" pitchFamily="34" charset="0"/>
              </a:rPr>
              <a:t>*Based on CSO/HIU 2021 April 2021/H1 estimates. </a:t>
            </a:r>
          </a:p>
          <a:p>
            <a:r>
              <a:rPr lang="en-GB" sz="900" dirty="0">
                <a:latin typeface="Tahoma" panose="020B0604030504040204" pitchFamily="34" charset="0"/>
                <a:ea typeface="Tahoma" panose="020B0604030504040204" pitchFamily="34" charset="0"/>
                <a:cs typeface="Tahoma" panose="020B0604030504040204" pitchFamily="34" charset="0"/>
              </a:rPr>
              <a:t>**Excludes vaccinations administered where age was not reported; </a:t>
            </a:r>
            <a:r>
              <a:rPr lang="en-IE" sz="900" dirty="0">
                <a:latin typeface="Tahoma" panose="020B0604030504040204" pitchFamily="34" charset="0"/>
                <a:ea typeface="Tahoma" panose="020B0604030504040204" pitchFamily="34" charset="0"/>
                <a:cs typeface="Tahoma" panose="020B0604030504040204" pitchFamily="34" charset="0"/>
              </a:rPr>
              <a:t>Includes individuals resident in Northern Ireland and where county of residence was not reported</a:t>
            </a:r>
            <a:endParaRPr lang="en-IE" sz="900" dirty="0">
              <a:highlight>
                <a:srgbClr val="FFFF00"/>
              </a:highlight>
              <a:latin typeface="Tahoma" panose="020B0604030504040204" pitchFamily="34" charset="0"/>
              <a:ea typeface="Tahoma" panose="020B0604030504040204" pitchFamily="34" charset="0"/>
              <a:cs typeface="Tahoma" panose="020B0604030504040204" pitchFamily="34" charset="0"/>
            </a:endParaRPr>
          </a:p>
          <a:p>
            <a:r>
              <a:rPr lang="en-IE" sz="900" dirty="0">
                <a:latin typeface="Tahoma" panose="020B0604030504040204" pitchFamily="34" charset="0"/>
                <a:ea typeface="Tahoma" panose="020B0604030504040204" pitchFamily="34" charset="0"/>
                <a:cs typeface="Tahoma" panose="020B0604030504040204" pitchFamily="34" charset="0"/>
              </a:rPr>
              <a:t>Note: Where calculation of estimated uptake exceeds 100% due to unidentified data quality issues, the uptake will be rounded to 99.9%</a:t>
            </a:r>
          </a:p>
        </p:txBody>
      </p:sp>
      <p:sp>
        <p:nvSpPr>
          <p:cNvPr id="10" name="Slide Number Placeholder 3">
            <a:extLst>
              <a:ext uri="{FF2B5EF4-FFF2-40B4-BE49-F238E27FC236}">
                <a16:creationId xmlns:a16="http://schemas.microsoft.com/office/drawing/2014/main" id="{21CA5C10-34B2-4B43-BFA1-4DA0398F92BC}"/>
              </a:ext>
            </a:extLst>
          </p:cNvPr>
          <p:cNvSpPr>
            <a:spLocks noGrp="1"/>
          </p:cNvSpPr>
          <p:nvPr>
            <p:ph type="sldNum" sz="quarter" idx="12"/>
          </p:nvPr>
        </p:nvSpPr>
        <p:spPr>
          <a:xfrm>
            <a:off x="8914606" y="6477794"/>
            <a:ext cx="2844430" cy="365210"/>
          </a:xfrm>
        </p:spPr>
        <p:txBody>
          <a:bodyPr/>
          <a:lstStyle/>
          <a:p>
            <a:r>
              <a:rPr lang="en-US" dirty="0"/>
              <a:t>7</a:t>
            </a:r>
          </a:p>
        </p:txBody>
      </p:sp>
      <p:graphicFrame>
        <p:nvGraphicFramePr>
          <p:cNvPr id="4" name="Table 3">
            <a:extLst>
              <a:ext uri="{FF2B5EF4-FFF2-40B4-BE49-F238E27FC236}">
                <a16:creationId xmlns:a16="http://schemas.microsoft.com/office/drawing/2014/main" id="{932EF9AA-4C67-4F5F-844C-F2FF8FD58CB1}"/>
              </a:ext>
            </a:extLst>
          </p:cNvPr>
          <p:cNvGraphicFramePr>
            <a:graphicFrameLocks noGrp="1"/>
          </p:cNvGraphicFramePr>
          <p:nvPr>
            <p:extLst>
              <p:ext uri="{D42A27DB-BD31-4B8C-83A1-F6EECF244321}">
                <p14:modId xmlns:p14="http://schemas.microsoft.com/office/powerpoint/2010/main" val="1331834395"/>
              </p:ext>
            </p:extLst>
          </p:nvPr>
        </p:nvGraphicFramePr>
        <p:xfrm>
          <a:off x="456406" y="799049"/>
          <a:ext cx="10971210" cy="5261490"/>
        </p:xfrm>
        <a:graphic>
          <a:graphicData uri="http://schemas.openxmlformats.org/drawingml/2006/table">
            <a:tbl>
              <a:tblPr firstRow="1" firstCol="1" bandRow="1"/>
              <a:tblGrid>
                <a:gridCol w="1196580">
                  <a:extLst>
                    <a:ext uri="{9D8B030D-6E8A-4147-A177-3AD203B41FA5}">
                      <a16:colId xmlns:a16="http://schemas.microsoft.com/office/drawing/2014/main" val="3924630834"/>
                    </a:ext>
                  </a:extLst>
                </a:gridCol>
                <a:gridCol w="548890">
                  <a:extLst>
                    <a:ext uri="{9D8B030D-6E8A-4147-A177-3AD203B41FA5}">
                      <a16:colId xmlns:a16="http://schemas.microsoft.com/office/drawing/2014/main" val="3494673933"/>
                    </a:ext>
                  </a:extLst>
                </a:gridCol>
                <a:gridCol w="636712">
                  <a:extLst>
                    <a:ext uri="{9D8B030D-6E8A-4147-A177-3AD203B41FA5}">
                      <a16:colId xmlns:a16="http://schemas.microsoft.com/office/drawing/2014/main" val="3906035677"/>
                    </a:ext>
                  </a:extLst>
                </a:gridCol>
                <a:gridCol w="715752">
                  <a:extLst>
                    <a:ext uri="{9D8B030D-6E8A-4147-A177-3AD203B41FA5}">
                      <a16:colId xmlns:a16="http://schemas.microsoft.com/office/drawing/2014/main" val="2608499284"/>
                    </a:ext>
                  </a:extLst>
                </a:gridCol>
                <a:gridCol w="715752">
                  <a:extLst>
                    <a:ext uri="{9D8B030D-6E8A-4147-A177-3AD203B41FA5}">
                      <a16:colId xmlns:a16="http://schemas.microsoft.com/office/drawing/2014/main" val="880985280"/>
                    </a:ext>
                  </a:extLst>
                </a:gridCol>
                <a:gridCol w="636712">
                  <a:extLst>
                    <a:ext uri="{9D8B030D-6E8A-4147-A177-3AD203B41FA5}">
                      <a16:colId xmlns:a16="http://schemas.microsoft.com/office/drawing/2014/main" val="1294223680"/>
                    </a:ext>
                  </a:extLst>
                </a:gridCol>
                <a:gridCol w="636712">
                  <a:extLst>
                    <a:ext uri="{9D8B030D-6E8A-4147-A177-3AD203B41FA5}">
                      <a16:colId xmlns:a16="http://schemas.microsoft.com/office/drawing/2014/main" val="1339059734"/>
                    </a:ext>
                  </a:extLst>
                </a:gridCol>
                <a:gridCol w="636712">
                  <a:extLst>
                    <a:ext uri="{9D8B030D-6E8A-4147-A177-3AD203B41FA5}">
                      <a16:colId xmlns:a16="http://schemas.microsoft.com/office/drawing/2014/main" val="1175136800"/>
                    </a:ext>
                  </a:extLst>
                </a:gridCol>
                <a:gridCol w="636712">
                  <a:extLst>
                    <a:ext uri="{9D8B030D-6E8A-4147-A177-3AD203B41FA5}">
                      <a16:colId xmlns:a16="http://schemas.microsoft.com/office/drawing/2014/main" val="3133080095"/>
                    </a:ext>
                  </a:extLst>
                </a:gridCol>
                <a:gridCol w="636712">
                  <a:extLst>
                    <a:ext uri="{9D8B030D-6E8A-4147-A177-3AD203B41FA5}">
                      <a16:colId xmlns:a16="http://schemas.microsoft.com/office/drawing/2014/main" val="1997936696"/>
                    </a:ext>
                  </a:extLst>
                </a:gridCol>
                <a:gridCol w="636712">
                  <a:extLst>
                    <a:ext uri="{9D8B030D-6E8A-4147-A177-3AD203B41FA5}">
                      <a16:colId xmlns:a16="http://schemas.microsoft.com/office/drawing/2014/main" val="2467084525"/>
                    </a:ext>
                  </a:extLst>
                </a:gridCol>
                <a:gridCol w="540108">
                  <a:extLst>
                    <a:ext uri="{9D8B030D-6E8A-4147-A177-3AD203B41FA5}">
                      <a16:colId xmlns:a16="http://schemas.microsoft.com/office/drawing/2014/main" val="2528369307"/>
                    </a:ext>
                  </a:extLst>
                </a:gridCol>
                <a:gridCol w="540108">
                  <a:extLst>
                    <a:ext uri="{9D8B030D-6E8A-4147-A177-3AD203B41FA5}">
                      <a16:colId xmlns:a16="http://schemas.microsoft.com/office/drawing/2014/main" val="1860515761"/>
                    </a:ext>
                  </a:extLst>
                </a:gridCol>
                <a:gridCol w="540108">
                  <a:extLst>
                    <a:ext uri="{9D8B030D-6E8A-4147-A177-3AD203B41FA5}">
                      <a16:colId xmlns:a16="http://schemas.microsoft.com/office/drawing/2014/main" val="2102165278"/>
                    </a:ext>
                  </a:extLst>
                </a:gridCol>
                <a:gridCol w="636712">
                  <a:extLst>
                    <a:ext uri="{9D8B030D-6E8A-4147-A177-3AD203B41FA5}">
                      <a16:colId xmlns:a16="http://schemas.microsoft.com/office/drawing/2014/main" val="2366004343"/>
                    </a:ext>
                  </a:extLst>
                </a:gridCol>
                <a:gridCol w="540108">
                  <a:extLst>
                    <a:ext uri="{9D8B030D-6E8A-4147-A177-3AD203B41FA5}">
                      <a16:colId xmlns:a16="http://schemas.microsoft.com/office/drawing/2014/main" val="1908161670"/>
                    </a:ext>
                  </a:extLst>
                </a:gridCol>
                <a:gridCol w="540108">
                  <a:extLst>
                    <a:ext uri="{9D8B030D-6E8A-4147-A177-3AD203B41FA5}">
                      <a16:colId xmlns:a16="http://schemas.microsoft.com/office/drawing/2014/main" val="672120068"/>
                    </a:ext>
                  </a:extLst>
                </a:gridCol>
              </a:tblGrid>
              <a:tr h="181876">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County of residence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16 - 17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18 - 19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30-39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40-49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50-59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60-69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70-79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1F46"/>
                    </a:solidFill>
                  </a:tcPr>
                </a:tc>
                <a:extLst>
                  <a:ext uri="{0D108BD9-81ED-4DB2-BD59-A6C34878D82A}">
                    <a16:rowId xmlns:a16="http://schemas.microsoft.com/office/drawing/2014/main" val="225414563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B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D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1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41578399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Cavan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7F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CC4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0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5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652780677"/>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7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1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E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6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835076325"/>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A8F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5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7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0DE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B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4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D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42693364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Donegal</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876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BB078"/>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B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D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CB87A"/>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6113377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Dublin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A8F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D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872945555"/>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Galway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8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A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8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3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B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1388984834"/>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7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3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ED8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7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8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3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2DA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092895928"/>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Kildare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4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7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E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1725941882"/>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Kilkenny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D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6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3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5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5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251702936"/>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Laois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8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0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E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189790331"/>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Leitrim</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7B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B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2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8C0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F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0D9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8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9C0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B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977182642"/>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Limerick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D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3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D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2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B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6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8994223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87B6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CBD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2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6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A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CC5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D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71772938"/>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Louth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5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9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2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8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5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6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690028499"/>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7E6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6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B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8C0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25437659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C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4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2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5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6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986017466"/>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Monaghan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8776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CB87A"/>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0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2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A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C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825911231"/>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Offaly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2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5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2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3BE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A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4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619313451"/>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Roscommon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3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F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3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3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C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5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1761499696"/>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5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1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155371328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Tipperary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7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E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6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0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894799936"/>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9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1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3501106803"/>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4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4DA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B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BDD8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1925028518"/>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Wexford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E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84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9C0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6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8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417233827"/>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Wicklow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A92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8C0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73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DD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4098228990"/>
                  </a:ext>
                </a:extLst>
              </a:tr>
              <a:tr h="181876">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DE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A9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9D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C7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28" marR="60928" marT="0" marB="0" anchor="b">
                    <a:lnL>
                      <a:noFill/>
                    </a:lnL>
                    <a:lnR>
                      <a:noFill/>
                    </a:lnR>
                    <a:lnT>
                      <a:noFill/>
                    </a:lnT>
                    <a:lnB>
                      <a:noFill/>
                    </a:lnB>
                    <a:solidFill>
                      <a:srgbClr val="65BF7C"/>
                    </a:solidFill>
                  </a:tcPr>
                </a:tc>
                <a:extLst>
                  <a:ext uri="{0D108BD9-81ED-4DB2-BD59-A6C34878D82A}">
                    <a16:rowId xmlns:a16="http://schemas.microsoft.com/office/drawing/2014/main" val="2870199663"/>
                  </a:ext>
                </a:extLst>
              </a:tr>
            </a:tbl>
          </a:graphicData>
        </a:graphic>
      </p:graphicFrame>
    </p:spTree>
    <p:extLst>
      <p:ext uri="{BB962C8B-B14F-4D97-AF65-F5344CB8AC3E}">
        <p14:creationId xmlns:p14="http://schemas.microsoft.com/office/powerpoint/2010/main" val="81403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06" y="217010"/>
            <a:ext cx="10820400" cy="1110044"/>
          </a:xfrm>
        </p:spPr>
        <p:txBody>
          <a:bodyPr>
            <a:noAutofit/>
          </a:bodyPr>
          <a:lstStyle/>
          <a:p>
            <a:pPr algn="ctr"/>
            <a:r>
              <a:rPr lang="en-IE" sz="2200" dirty="0">
                <a:solidFill>
                  <a:srgbClr val="A50021"/>
                </a:solidFill>
              </a:rPr>
              <a:t>Percentage COVID-19 vaccination uptake of eligible population* </a:t>
            </a:r>
            <a:br>
              <a:rPr lang="en-IE" sz="2200" dirty="0">
                <a:solidFill>
                  <a:srgbClr val="A50021"/>
                </a:solidFill>
              </a:rPr>
            </a:br>
            <a:r>
              <a:rPr lang="en-IE" sz="2200" dirty="0">
                <a:solidFill>
                  <a:srgbClr val="A50021"/>
                </a:solidFill>
              </a:rPr>
              <a:t>for </a:t>
            </a:r>
            <a:r>
              <a:rPr lang="en-IE" sz="2200" dirty="0">
                <a:solidFill>
                  <a:srgbClr val="7030A0"/>
                </a:solidFill>
              </a:rPr>
              <a:t>primary course completed </a:t>
            </a:r>
            <a:r>
              <a:rPr lang="en-IE" sz="2200" dirty="0">
                <a:solidFill>
                  <a:srgbClr val="A50021"/>
                </a:solidFill>
              </a:rPr>
              <a:t>by county of residence among those 5+ years of age</a:t>
            </a:r>
            <a:r>
              <a:rPr lang="en-IE" sz="2000" dirty="0">
                <a:solidFill>
                  <a:srgbClr val="A50021"/>
                </a:solidFill>
              </a:rPr>
              <a:t> </a:t>
            </a:r>
            <a:r>
              <a:rPr lang="en-IE" sz="2200" dirty="0">
                <a:solidFill>
                  <a:srgbClr val="A50021"/>
                </a:solidFill>
              </a:rPr>
              <a:t>**</a:t>
            </a:r>
          </a:p>
        </p:txBody>
      </p:sp>
      <p:sp>
        <p:nvSpPr>
          <p:cNvPr id="3" name="Rectangle 2">
            <a:extLst>
              <a:ext uri="{FF2B5EF4-FFF2-40B4-BE49-F238E27FC236}">
                <a16:creationId xmlns:a16="http://schemas.microsoft.com/office/drawing/2014/main" id="{4629B33F-CBDA-45E7-9402-9686D00D500F}"/>
              </a:ext>
            </a:extLst>
          </p:cNvPr>
          <p:cNvSpPr/>
          <p:nvPr/>
        </p:nvSpPr>
        <p:spPr>
          <a:xfrm>
            <a:off x="380206" y="6016129"/>
            <a:ext cx="5989225" cy="369332"/>
          </a:xfrm>
          <a:prstGeom prst="rect">
            <a:avLst/>
          </a:prstGeom>
        </p:spPr>
        <p:txBody>
          <a:bodyPr wrap="square">
            <a:spAutoFit/>
          </a:bodyPr>
          <a:lstStyle/>
          <a:p>
            <a:r>
              <a:rPr lang="en-IE" sz="900" dirty="0">
                <a:latin typeface="Tahoma" panose="020B0604030504040204" pitchFamily="34" charset="0"/>
                <a:ea typeface="Tahoma" panose="020B0604030504040204" pitchFamily="34" charset="0"/>
                <a:cs typeface="Tahoma" panose="020B0604030504040204" pitchFamily="34" charset="0"/>
              </a:rPr>
              <a:t>*Based on CSO/HIU 2021 April 2021/H1 estimates</a:t>
            </a:r>
          </a:p>
          <a:p>
            <a:pPr algn="just"/>
            <a:r>
              <a:rPr lang="en-IE" sz="900" dirty="0">
                <a:latin typeface="Tahoma" panose="020B0604030504040204" pitchFamily="34" charset="0"/>
                <a:ea typeface="Tahoma" panose="020B0604030504040204" pitchFamily="34" charset="0"/>
                <a:cs typeface="Tahoma" panose="020B0604030504040204" pitchFamily="34" charset="0"/>
              </a:rPr>
              <a:t>**Excludes individuals resident in Northern Ireland or where county of residence was not reported</a:t>
            </a:r>
          </a:p>
        </p:txBody>
      </p:sp>
      <p:sp>
        <p:nvSpPr>
          <p:cNvPr id="4" name="Rectangle 2">
            <a:extLst>
              <a:ext uri="{FF2B5EF4-FFF2-40B4-BE49-F238E27FC236}">
                <a16:creationId xmlns:a16="http://schemas.microsoft.com/office/drawing/2014/main" id="{F09E3645-B23B-4DEC-AB9B-B6270C6CCA3F}"/>
              </a:ext>
            </a:extLst>
          </p:cNvPr>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Slide Number Placeholder 3">
            <a:extLst>
              <a:ext uri="{FF2B5EF4-FFF2-40B4-BE49-F238E27FC236}">
                <a16:creationId xmlns:a16="http://schemas.microsoft.com/office/drawing/2014/main" id="{7C87876D-0E81-4B71-8AA2-E6A4F35100F0}"/>
              </a:ext>
            </a:extLst>
          </p:cNvPr>
          <p:cNvSpPr>
            <a:spLocks noGrp="1"/>
          </p:cNvSpPr>
          <p:nvPr>
            <p:ph type="sldNum" sz="quarter" idx="12"/>
          </p:nvPr>
        </p:nvSpPr>
        <p:spPr>
          <a:xfrm>
            <a:off x="8914606" y="6477794"/>
            <a:ext cx="2844430" cy="365210"/>
          </a:xfrm>
        </p:spPr>
        <p:txBody>
          <a:bodyPr/>
          <a:lstStyle/>
          <a:p>
            <a:r>
              <a:rPr lang="en-US" dirty="0"/>
              <a:t>8</a:t>
            </a:r>
          </a:p>
        </p:txBody>
      </p:sp>
      <p:pic>
        <p:nvPicPr>
          <p:cNvPr id="8" name="Picture 7">
            <a:extLst>
              <a:ext uri="{FF2B5EF4-FFF2-40B4-BE49-F238E27FC236}">
                <a16:creationId xmlns:a16="http://schemas.microsoft.com/office/drawing/2014/main" id="{74D8DF77-67A4-424D-B3CB-7F72DA76FD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94535" y="1327054"/>
            <a:ext cx="5989224" cy="4617340"/>
          </a:xfrm>
          <a:prstGeom prst="rect">
            <a:avLst/>
          </a:prstGeom>
          <a:noFill/>
          <a:ln>
            <a:noFill/>
          </a:ln>
        </p:spPr>
      </p:pic>
      <p:sp>
        <p:nvSpPr>
          <p:cNvPr id="9" name="Rectangle 8">
            <a:extLst>
              <a:ext uri="{FF2B5EF4-FFF2-40B4-BE49-F238E27FC236}">
                <a16:creationId xmlns:a16="http://schemas.microsoft.com/office/drawing/2014/main" id="{6924B8E2-433C-4955-9C36-7458FA9DDC92}"/>
              </a:ext>
            </a:extLst>
          </p:cNvPr>
          <p:cNvSpPr/>
          <p:nvPr/>
        </p:nvSpPr>
        <p:spPr>
          <a:xfrm>
            <a:off x="4571206" y="4110087"/>
            <a:ext cx="76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92.8</a:t>
            </a:r>
            <a:endParaRPr lang="en-IE" sz="1100" dirty="0">
              <a:solidFill>
                <a:schemeClr val="tx1"/>
              </a:solidFill>
            </a:endParaRPr>
          </a:p>
        </p:txBody>
      </p:sp>
    </p:spTree>
    <p:extLst>
      <p:ext uri="{BB962C8B-B14F-4D97-AF65-F5344CB8AC3E}">
        <p14:creationId xmlns:p14="http://schemas.microsoft.com/office/powerpoint/2010/main" val="142847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153194"/>
            <a:ext cx="10591800" cy="682698"/>
          </a:xfrm>
        </p:spPr>
        <p:txBody>
          <a:bodyPr>
            <a:noAutofit/>
          </a:bodyPr>
          <a:lstStyle/>
          <a:p>
            <a:pPr algn="ctr">
              <a:lnSpc>
                <a:spcPct val="107000"/>
              </a:lnSpc>
              <a:spcAft>
                <a:spcPts val="0"/>
              </a:spcAft>
            </a:pPr>
            <a:r>
              <a:rPr lang="en-IE" sz="2200" dirty="0">
                <a:solidFill>
                  <a:srgbClr val="A50021"/>
                </a:solidFill>
              </a:rPr>
              <a:t>Percentage COVID-19 </a:t>
            </a:r>
            <a:r>
              <a:rPr lang="en-IE" sz="2200" dirty="0">
                <a:solidFill>
                  <a:srgbClr val="7030A0"/>
                </a:solidFill>
              </a:rPr>
              <a:t>1</a:t>
            </a:r>
            <a:r>
              <a:rPr lang="en-IE" sz="2200" baseline="30000" dirty="0">
                <a:solidFill>
                  <a:srgbClr val="7030A0"/>
                </a:solidFill>
              </a:rPr>
              <a:t>st</a:t>
            </a:r>
            <a:r>
              <a:rPr lang="en-IE" sz="2200" dirty="0">
                <a:solidFill>
                  <a:srgbClr val="7030A0"/>
                </a:solidFill>
              </a:rPr>
              <a:t> booster </a:t>
            </a:r>
            <a:r>
              <a:rPr lang="en-IE" sz="2200" dirty="0">
                <a:solidFill>
                  <a:srgbClr val="A50021"/>
                </a:solidFill>
              </a:rPr>
              <a:t>vaccination uptake of eligible population* by county of residence** and age group</a:t>
            </a:r>
          </a:p>
        </p:txBody>
      </p:sp>
      <p:sp>
        <p:nvSpPr>
          <p:cNvPr id="7" name="Rectangle 6">
            <a:extLst>
              <a:ext uri="{FF2B5EF4-FFF2-40B4-BE49-F238E27FC236}">
                <a16:creationId xmlns:a16="http://schemas.microsoft.com/office/drawing/2014/main" id="{4FF60863-A747-4FBB-A156-3D3471DEE136}"/>
              </a:ext>
            </a:extLst>
          </p:cNvPr>
          <p:cNvSpPr/>
          <p:nvPr/>
        </p:nvSpPr>
        <p:spPr>
          <a:xfrm>
            <a:off x="304006" y="6096794"/>
            <a:ext cx="11811000" cy="369332"/>
          </a:xfrm>
          <a:prstGeom prst="rect">
            <a:avLst/>
          </a:prstGeom>
        </p:spPr>
        <p:txBody>
          <a:bodyPr wrap="square">
            <a:spAutoFit/>
          </a:bodyPr>
          <a:lstStyle/>
          <a:p>
            <a:pPr algn="just">
              <a:spcAft>
                <a:spcPts val="0"/>
              </a:spcAft>
            </a:pPr>
            <a:r>
              <a:rPr lang="en-IE" sz="900" dirty="0">
                <a:latin typeface="Tahoma" panose="020B0604030504040204" pitchFamily="34" charset="0"/>
                <a:ea typeface="Tahoma" panose="020B0604030504040204" pitchFamily="34" charset="0"/>
                <a:cs typeface="Tahoma" panose="020B0604030504040204" pitchFamily="34" charset="0"/>
              </a:rPr>
              <a:t>*</a:t>
            </a:r>
            <a:r>
              <a:rPr lang="en-GB" sz="900" dirty="0">
                <a:latin typeface="Tahoma" panose="020B0604030504040204" pitchFamily="34" charset="0"/>
                <a:ea typeface="Tahoma" panose="020B0604030504040204" pitchFamily="34" charset="0"/>
                <a:cs typeface="Tahoma" panose="020B0604030504040204" pitchFamily="34" charset="0"/>
              </a:rPr>
              <a:t> Uptake is based on the proportion who have completed their primary course treatment </a:t>
            </a:r>
            <a:r>
              <a:rPr lang="en-IE" sz="900" dirty="0">
                <a:latin typeface="Tahoma" panose="020B0604030504040204" pitchFamily="34" charset="0"/>
                <a:ea typeface="Tahoma" panose="020B0604030504040204" pitchFamily="34" charset="0"/>
                <a:cs typeface="Tahoma" panose="020B0604030504040204" pitchFamily="34" charset="0"/>
              </a:rPr>
              <a:t>**Includes individuals resident in Northern Ireland and where county of residence was not reported</a:t>
            </a:r>
          </a:p>
          <a:p>
            <a:pPr algn="just">
              <a:spcAft>
                <a:spcPts val="0"/>
              </a:spcAft>
            </a:pPr>
            <a:r>
              <a:rPr lang="en-IE" sz="900" dirty="0">
                <a:latin typeface="Tahoma" panose="020B0604030504040204" pitchFamily="34" charset="0"/>
                <a:ea typeface="Tahoma" panose="020B0604030504040204" pitchFamily="34" charset="0"/>
                <a:cs typeface="Tahoma" panose="020B0604030504040204" pitchFamily="34" charset="0"/>
              </a:rPr>
              <a:t>Where calculation of estimated uptake exceeds 100% due to unidentified data quality issues or where the numerator exceeds the population estimate/denominator, the uptake has been rounded to 99.9%</a:t>
            </a:r>
            <a:endParaRPr lang="en-GB" sz="900" dirty="0">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3">
            <a:extLst>
              <a:ext uri="{FF2B5EF4-FFF2-40B4-BE49-F238E27FC236}">
                <a16:creationId xmlns:a16="http://schemas.microsoft.com/office/drawing/2014/main" id="{21CA5C10-34B2-4B43-BFA1-4DA0398F92BC}"/>
              </a:ext>
            </a:extLst>
          </p:cNvPr>
          <p:cNvSpPr>
            <a:spLocks noGrp="1"/>
          </p:cNvSpPr>
          <p:nvPr>
            <p:ph type="sldNum" sz="quarter" idx="12"/>
          </p:nvPr>
        </p:nvSpPr>
        <p:spPr>
          <a:xfrm>
            <a:off x="8914606" y="6477794"/>
            <a:ext cx="2844430" cy="365210"/>
          </a:xfrm>
        </p:spPr>
        <p:txBody>
          <a:bodyPr/>
          <a:lstStyle/>
          <a:p>
            <a:r>
              <a:rPr lang="en-US" dirty="0"/>
              <a:t>9</a:t>
            </a:r>
          </a:p>
        </p:txBody>
      </p:sp>
      <p:graphicFrame>
        <p:nvGraphicFramePr>
          <p:cNvPr id="3" name="Table 2">
            <a:extLst>
              <a:ext uri="{FF2B5EF4-FFF2-40B4-BE49-F238E27FC236}">
                <a16:creationId xmlns:a16="http://schemas.microsoft.com/office/drawing/2014/main" id="{D0D54D70-A65A-44C2-90CC-FA2FDF0DFC35}"/>
              </a:ext>
            </a:extLst>
          </p:cNvPr>
          <p:cNvGraphicFramePr>
            <a:graphicFrameLocks noGrp="1"/>
          </p:cNvGraphicFramePr>
          <p:nvPr>
            <p:extLst>
              <p:ext uri="{D42A27DB-BD31-4B8C-83A1-F6EECF244321}">
                <p14:modId xmlns:p14="http://schemas.microsoft.com/office/powerpoint/2010/main" val="860802742"/>
              </p:ext>
            </p:extLst>
          </p:nvPr>
        </p:nvGraphicFramePr>
        <p:xfrm>
          <a:off x="456406" y="853250"/>
          <a:ext cx="10971218" cy="5243550"/>
        </p:xfrm>
        <a:graphic>
          <a:graphicData uri="http://schemas.openxmlformats.org/drawingml/2006/table">
            <a:tbl>
              <a:tblPr firstRow="1" firstCol="1" bandRow="1"/>
              <a:tblGrid>
                <a:gridCol w="1861834">
                  <a:extLst>
                    <a:ext uri="{9D8B030D-6E8A-4147-A177-3AD203B41FA5}">
                      <a16:colId xmlns:a16="http://schemas.microsoft.com/office/drawing/2014/main" val="1438520943"/>
                    </a:ext>
                  </a:extLst>
                </a:gridCol>
                <a:gridCol w="709166">
                  <a:extLst>
                    <a:ext uri="{9D8B030D-6E8A-4147-A177-3AD203B41FA5}">
                      <a16:colId xmlns:a16="http://schemas.microsoft.com/office/drawing/2014/main" val="304652066"/>
                    </a:ext>
                  </a:extLst>
                </a:gridCol>
                <a:gridCol w="579628">
                  <a:extLst>
                    <a:ext uri="{9D8B030D-6E8A-4147-A177-3AD203B41FA5}">
                      <a16:colId xmlns:a16="http://schemas.microsoft.com/office/drawing/2014/main" val="1991886113"/>
                    </a:ext>
                  </a:extLst>
                </a:gridCol>
                <a:gridCol w="652082">
                  <a:extLst>
                    <a:ext uri="{9D8B030D-6E8A-4147-A177-3AD203B41FA5}">
                      <a16:colId xmlns:a16="http://schemas.microsoft.com/office/drawing/2014/main" val="3153592476"/>
                    </a:ext>
                  </a:extLst>
                </a:gridCol>
                <a:gridCol w="652082">
                  <a:extLst>
                    <a:ext uri="{9D8B030D-6E8A-4147-A177-3AD203B41FA5}">
                      <a16:colId xmlns:a16="http://schemas.microsoft.com/office/drawing/2014/main" val="888019218"/>
                    </a:ext>
                  </a:extLst>
                </a:gridCol>
                <a:gridCol w="579628">
                  <a:extLst>
                    <a:ext uri="{9D8B030D-6E8A-4147-A177-3AD203B41FA5}">
                      <a16:colId xmlns:a16="http://schemas.microsoft.com/office/drawing/2014/main" val="2828438307"/>
                    </a:ext>
                  </a:extLst>
                </a:gridCol>
                <a:gridCol w="579628">
                  <a:extLst>
                    <a:ext uri="{9D8B030D-6E8A-4147-A177-3AD203B41FA5}">
                      <a16:colId xmlns:a16="http://schemas.microsoft.com/office/drawing/2014/main" val="1711487523"/>
                    </a:ext>
                  </a:extLst>
                </a:gridCol>
                <a:gridCol w="579628">
                  <a:extLst>
                    <a:ext uri="{9D8B030D-6E8A-4147-A177-3AD203B41FA5}">
                      <a16:colId xmlns:a16="http://schemas.microsoft.com/office/drawing/2014/main" val="497192091"/>
                    </a:ext>
                  </a:extLst>
                </a:gridCol>
                <a:gridCol w="579628">
                  <a:extLst>
                    <a:ext uri="{9D8B030D-6E8A-4147-A177-3AD203B41FA5}">
                      <a16:colId xmlns:a16="http://schemas.microsoft.com/office/drawing/2014/main" val="2822113265"/>
                    </a:ext>
                  </a:extLst>
                </a:gridCol>
                <a:gridCol w="579628">
                  <a:extLst>
                    <a:ext uri="{9D8B030D-6E8A-4147-A177-3AD203B41FA5}">
                      <a16:colId xmlns:a16="http://schemas.microsoft.com/office/drawing/2014/main" val="685050319"/>
                    </a:ext>
                  </a:extLst>
                </a:gridCol>
                <a:gridCol w="579628">
                  <a:extLst>
                    <a:ext uri="{9D8B030D-6E8A-4147-A177-3AD203B41FA5}">
                      <a16:colId xmlns:a16="http://schemas.microsoft.com/office/drawing/2014/main" val="2958096607"/>
                    </a:ext>
                  </a:extLst>
                </a:gridCol>
                <a:gridCol w="491806">
                  <a:extLst>
                    <a:ext uri="{9D8B030D-6E8A-4147-A177-3AD203B41FA5}">
                      <a16:colId xmlns:a16="http://schemas.microsoft.com/office/drawing/2014/main" val="815655216"/>
                    </a:ext>
                  </a:extLst>
                </a:gridCol>
                <a:gridCol w="491806">
                  <a:extLst>
                    <a:ext uri="{9D8B030D-6E8A-4147-A177-3AD203B41FA5}">
                      <a16:colId xmlns:a16="http://schemas.microsoft.com/office/drawing/2014/main" val="4279036734"/>
                    </a:ext>
                  </a:extLst>
                </a:gridCol>
                <a:gridCol w="491806">
                  <a:extLst>
                    <a:ext uri="{9D8B030D-6E8A-4147-A177-3AD203B41FA5}">
                      <a16:colId xmlns:a16="http://schemas.microsoft.com/office/drawing/2014/main" val="3711721185"/>
                    </a:ext>
                  </a:extLst>
                </a:gridCol>
                <a:gridCol w="579628">
                  <a:extLst>
                    <a:ext uri="{9D8B030D-6E8A-4147-A177-3AD203B41FA5}">
                      <a16:colId xmlns:a16="http://schemas.microsoft.com/office/drawing/2014/main" val="2831387482"/>
                    </a:ext>
                  </a:extLst>
                </a:gridCol>
                <a:gridCol w="491806">
                  <a:extLst>
                    <a:ext uri="{9D8B030D-6E8A-4147-A177-3AD203B41FA5}">
                      <a16:colId xmlns:a16="http://schemas.microsoft.com/office/drawing/2014/main" val="1783836302"/>
                    </a:ext>
                  </a:extLst>
                </a:gridCol>
                <a:gridCol w="491806">
                  <a:extLst>
                    <a:ext uri="{9D8B030D-6E8A-4147-A177-3AD203B41FA5}">
                      <a16:colId xmlns:a16="http://schemas.microsoft.com/office/drawing/2014/main" val="3466101775"/>
                    </a:ext>
                  </a:extLst>
                </a:gridCol>
              </a:tblGrid>
              <a:tr h="174785">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County of residence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5-11</a:t>
                      </a:r>
                      <a:r>
                        <a:rPr lang="en-IE"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16 - 17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18 - 19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30-39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40-49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50-59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60-69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70-79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12-17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tc>
                  <a:txBody>
                    <a:bodyPr/>
                    <a:lstStyle/>
                    <a:p>
                      <a:pPr algn="ctr">
                        <a:lnSpc>
                          <a:spcPct val="107000"/>
                        </a:lnSpc>
                        <a:spcAft>
                          <a:spcPts val="0"/>
                        </a:spcAft>
                      </a:pPr>
                      <a:r>
                        <a:rPr lang="en-IE"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E1F46"/>
                    </a:solidFill>
                  </a:tcPr>
                </a:tc>
                <a:extLst>
                  <a:ext uri="{0D108BD9-81ED-4DB2-BD59-A6C34878D82A}">
                    <a16:rowId xmlns:a16="http://schemas.microsoft.com/office/drawing/2014/main" val="1142690096"/>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A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A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D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5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4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5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4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DC67D"/>
                    </a:solidFill>
                  </a:tcPr>
                </a:tc>
                <a:extLst>
                  <a:ext uri="{0D108BD9-81ED-4DB2-BD59-A6C34878D82A}">
                    <a16:rowId xmlns:a16="http://schemas.microsoft.com/office/drawing/2014/main" val="1122220579"/>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Cavan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D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1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A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A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0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7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0C77D"/>
                    </a:solidFill>
                  </a:tcPr>
                </a:tc>
                <a:extLst>
                  <a:ext uri="{0D108BD9-81ED-4DB2-BD59-A6C34878D82A}">
                    <a16:rowId xmlns:a16="http://schemas.microsoft.com/office/drawing/2014/main" val="4144840368"/>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C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6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1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E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2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1C77D"/>
                    </a:solidFill>
                  </a:tcPr>
                </a:tc>
                <a:extLst>
                  <a:ext uri="{0D108BD9-81ED-4DB2-BD59-A6C34878D82A}">
                    <a16:rowId xmlns:a16="http://schemas.microsoft.com/office/drawing/2014/main" val="159266703"/>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9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1DE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3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5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CB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F78"/>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FC67D"/>
                    </a:solidFill>
                  </a:tcPr>
                </a:tc>
                <a:extLst>
                  <a:ext uri="{0D108BD9-81ED-4DB2-BD59-A6C34878D82A}">
                    <a16:rowId xmlns:a16="http://schemas.microsoft.com/office/drawing/2014/main" val="2162039666"/>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Donegal</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77A"/>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C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C4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C6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5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1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9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BCA7E"/>
                    </a:solidFill>
                  </a:tcPr>
                </a:tc>
                <a:extLst>
                  <a:ext uri="{0D108BD9-81ED-4DB2-BD59-A6C34878D82A}">
                    <a16:rowId xmlns:a16="http://schemas.microsoft.com/office/drawing/2014/main" val="599434742"/>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Dublin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F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A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C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8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5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8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7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B178"/>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5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EC67D"/>
                    </a:solidFill>
                  </a:tcPr>
                </a:tc>
                <a:extLst>
                  <a:ext uri="{0D108BD9-81ED-4DB2-BD59-A6C34878D82A}">
                    <a16:rowId xmlns:a16="http://schemas.microsoft.com/office/drawing/2014/main" val="2573056452"/>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Galway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C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F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8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A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A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F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4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0C77D"/>
                    </a:solidFill>
                  </a:tcPr>
                </a:tc>
                <a:extLst>
                  <a:ext uri="{0D108BD9-81ED-4DB2-BD59-A6C34878D82A}">
                    <a16:rowId xmlns:a16="http://schemas.microsoft.com/office/drawing/2014/main" val="2211798521"/>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7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E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6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7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CF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3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B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FC67D"/>
                    </a:solidFill>
                  </a:tcPr>
                </a:tc>
                <a:extLst>
                  <a:ext uri="{0D108BD9-81ED-4DB2-BD59-A6C34878D82A}">
                    <a16:rowId xmlns:a16="http://schemas.microsoft.com/office/drawing/2014/main" val="4190438228"/>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Kildare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B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2DE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9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D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8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0DE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7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F78"/>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extLst>
                  <a:ext uri="{0D108BD9-81ED-4DB2-BD59-A6C34878D82A}">
                    <a16:rowId xmlns:a16="http://schemas.microsoft.com/office/drawing/2014/main" val="2691093975"/>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Kilkenny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4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3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1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2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2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CD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7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extLst>
                  <a:ext uri="{0D108BD9-81ED-4DB2-BD59-A6C34878D82A}">
                    <a16:rowId xmlns:a16="http://schemas.microsoft.com/office/drawing/2014/main" val="2112748197"/>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Laois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B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D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4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7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B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3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DC67D"/>
                    </a:solidFill>
                  </a:tcPr>
                </a:tc>
                <a:extLst>
                  <a:ext uri="{0D108BD9-81ED-4DB2-BD59-A6C34878D82A}">
                    <a16:rowId xmlns:a16="http://schemas.microsoft.com/office/drawing/2014/main" val="3083647807"/>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Leitrim</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579"/>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A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2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E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8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0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7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F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4C87D"/>
                    </a:solidFill>
                  </a:tcPr>
                </a:tc>
                <a:extLst>
                  <a:ext uri="{0D108BD9-81ED-4DB2-BD59-A6C34878D82A}">
                    <a16:rowId xmlns:a16="http://schemas.microsoft.com/office/drawing/2014/main" val="1187170620"/>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Limerick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4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8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B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5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A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0C77D"/>
                    </a:solidFill>
                  </a:tcPr>
                </a:tc>
                <a:extLst>
                  <a:ext uri="{0D108BD9-81ED-4DB2-BD59-A6C34878D82A}">
                    <a16:rowId xmlns:a16="http://schemas.microsoft.com/office/drawing/2014/main" val="2214155544"/>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3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579"/>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D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A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E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6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F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B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4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1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6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CC57D"/>
                    </a:solidFill>
                  </a:tcPr>
                </a:tc>
                <a:extLst>
                  <a:ext uri="{0D108BD9-81ED-4DB2-BD59-A6C34878D82A}">
                    <a16:rowId xmlns:a16="http://schemas.microsoft.com/office/drawing/2014/main" val="1875181360"/>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Louth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3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6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6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B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B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3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8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3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6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EC67D"/>
                    </a:solidFill>
                  </a:tcPr>
                </a:tc>
                <a:extLst>
                  <a:ext uri="{0D108BD9-81ED-4DB2-BD59-A6C34878D82A}">
                    <a16:rowId xmlns:a16="http://schemas.microsoft.com/office/drawing/2014/main" val="104119197"/>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E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B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8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6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D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F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B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0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C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4C87D"/>
                    </a:solidFill>
                  </a:tcPr>
                </a:tc>
                <a:extLst>
                  <a:ext uri="{0D108BD9-81ED-4DB2-BD59-A6C34878D82A}">
                    <a16:rowId xmlns:a16="http://schemas.microsoft.com/office/drawing/2014/main" val="3843138384"/>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5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B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2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5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0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8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D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6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8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AC57D"/>
                    </a:solidFill>
                  </a:tcPr>
                </a:tc>
                <a:extLst>
                  <a:ext uri="{0D108BD9-81ED-4DB2-BD59-A6C34878D82A}">
                    <a16:rowId xmlns:a16="http://schemas.microsoft.com/office/drawing/2014/main" val="1789873565"/>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Monaghan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C5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9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3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9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3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DC6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6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D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4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E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0C77D"/>
                    </a:solidFill>
                  </a:tcPr>
                </a:tc>
                <a:extLst>
                  <a:ext uri="{0D108BD9-81ED-4DB2-BD59-A6C34878D82A}">
                    <a16:rowId xmlns:a16="http://schemas.microsoft.com/office/drawing/2014/main" val="1286633186"/>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Offaly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A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D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E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8D2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2CC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A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1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4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1C77D"/>
                    </a:solidFill>
                  </a:tcPr>
                </a:tc>
                <a:extLst>
                  <a:ext uri="{0D108BD9-81ED-4DB2-BD59-A6C34878D82A}">
                    <a16:rowId xmlns:a16="http://schemas.microsoft.com/office/drawing/2014/main" val="872129124"/>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Roscommon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67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BF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1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D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4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4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8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8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0E7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B7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EA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FC67D"/>
                    </a:solidFill>
                  </a:tcPr>
                </a:tc>
                <a:extLst>
                  <a:ext uri="{0D108BD9-81ED-4DB2-BD59-A6C34878D82A}">
                    <a16:rowId xmlns:a16="http://schemas.microsoft.com/office/drawing/2014/main" val="2849783243"/>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Sligo</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8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6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5E4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7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CCF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C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C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2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E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extLst>
                  <a:ext uri="{0D108BD9-81ED-4DB2-BD59-A6C34878D82A}">
                    <a16:rowId xmlns:a16="http://schemas.microsoft.com/office/drawing/2014/main" val="1669914711"/>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Tipperary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0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9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7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0D5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8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A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D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5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FC77D"/>
                    </a:solidFill>
                  </a:tcPr>
                </a:tc>
                <a:extLst>
                  <a:ext uri="{0D108BD9-81ED-4DB2-BD59-A6C34878D82A}">
                    <a16:rowId xmlns:a16="http://schemas.microsoft.com/office/drawing/2014/main" val="2977468693"/>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3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A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0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5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2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4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B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A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8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A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C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7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7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1C77D"/>
                    </a:solidFill>
                  </a:tcPr>
                </a:tc>
                <a:extLst>
                  <a:ext uri="{0D108BD9-81ED-4DB2-BD59-A6C34878D82A}">
                    <a16:rowId xmlns:a16="http://schemas.microsoft.com/office/drawing/2014/main" val="3149981037"/>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Westmeath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98A7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9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E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3E3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DD4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3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7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9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F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5E9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E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EC67D"/>
                    </a:solidFill>
                  </a:tcPr>
                </a:tc>
                <a:extLst>
                  <a:ext uri="{0D108BD9-81ED-4DB2-BD59-A6C34878D82A}">
                    <a16:rowId xmlns:a16="http://schemas.microsoft.com/office/drawing/2014/main" val="271870539"/>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Wexford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8E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F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4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0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C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9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0C7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7C4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7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2DE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9E5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676"/>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5E8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CC57D"/>
                    </a:solidFill>
                  </a:tcPr>
                </a:tc>
                <a:extLst>
                  <a:ext uri="{0D108BD9-81ED-4DB2-BD59-A6C34878D82A}">
                    <a16:rowId xmlns:a16="http://schemas.microsoft.com/office/drawing/2014/main" val="3170508082"/>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Wicklow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D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A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C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8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CFDD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9ACE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A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4C3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5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C5DB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BE1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B279"/>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9C57D"/>
                    </a:solidFill>
                  </a:tcPr>
                </a:tc>
                <a:extLst>
                  <a:ext uri="{0D108BD9-81ED-4DB2-BD59-A6C34878D82A}">
                    <a16:rowId xmlns:a16="http://schemas.microsoft.com/office/drawing/2014/main" val="868592986"/>
                  </a:ext>
                </a:extLst>
              </a:tr>
              <a:tr h="174785">
                <a:tc>
                  <a:txBody>
                    <a:bodyPr/>
                    <a:lstStyle/>
                    <a:p>
                      <a:pPr algn="ctr">
                        <a:lnSpc>
                          <a:spcPct val="107000"/>
                        </a:lnSpc>
                        <a:spcAft>
                          <a:spcPts val="0"/>
                        </a:spcAft>
                      </a:pPr>
                      <a:r>
                        <a:rPr lang="en-I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Northern Ireland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7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DF81"/>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5DF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B9D7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6FC2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63BE7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A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CC17C"/>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9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63BE7B"/>
                    </a:solidFill>
                  </a:tcPr>
                </a:tc>
                <a:extLst>
                  <a:ext uri="{0D108BD9-81ED-4DB2-BD59-A6C34878D82A}">
                    <a16:rowId xmlns:a16="http://schemas.microsoft.com/office/drawing/2014/main" val="4044350274"/>
                  </a:ext>
                </a:extLst>
              </a:tr>
              <a:tr h="174785">
                <a:tc>
                  <a:txBody>
                    <a:bodyPr/>
                    <a:lstStyle/>
                    <a:p>
                      <a:pPr algn="ctr">
                        <a:lnSpc>
                          <a:spcPct val="107000"/>
                        </a:lnSpc>
                        <a:spcAft>
                          <a:spcPts val="0"/>
                        </a:spcAft>
                      </a:pPr>
                      <a:r>
                        <a:rPr lang="en-I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NULL</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17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D75"/>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A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A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B84"/>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2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8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680"/>
                    </a:solidFill>
                  </a:tcPr>
                </a:tc>
                <a:extLst>
                  <a:ext uri="{0D108BD9-81ED-4DB2-BD59-A6C34878D82A}">
                    <a16:rowId xmlns:a16="http://schemas.microsoft.com/office/drawing/2014/main" val="3064231360"/>
                  </a:ext>
                </a:extLst>
              </a:tr>
              <a:tr h="174785">
                <a:tc>
                  <a:txBody>
                    <a:bodyPr/>
                    <a:lstStyle/>
                    <a:p>
                      <a:pPr algn="ctr">
                        <a:lnSpc>
                          <a:spcPct val="107000"/>
                        </a:lnSpc>
                        <a:spcAft>
                          <a:spcPts val="0"/>
                        </a:spcAft>
                      </a:pPr>
                      <a:r>
                        <a:rPr lang="en-IE"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incl NI, Null County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696B"/>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A957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CE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37F"/>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DD6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EE3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EE2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AAD380"/>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6C9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8C57D"/>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8ACA7E"/>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D7E082"/>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EBE683"/>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BA977"/>
                    </a:solidFill>
                  </a:tcPr>
                </a:tc>
                <a:tc>
                  <a:txBody>
                    <a:bodyPr/>
                    <a:lstStyle/>
                    <a:p>
                      <a:pPr algn="ctr">
                        <a:lnSpc>
                          <a:spcPct val="107000"/>
                        </a:lnSpc>
                        <a:spcAft>
                          <a:spcPts val="0"/>
                        </a:spcAft>
                      </a:pPr>
                      <a:r>
                        <a:rPr lang="en-IE"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F8E984"/>
                    </a:solidFill>
                  </a:tcPr>
                </a:tc>
                <a:tc>
                  <a:txBody>
                    <a:bodyPr/>
                    <a:lstStyle/>
                    <a:p>
                      <a:pPr algn="ctr">
                        <a:lnSpc>
                          <a:spcPct val="107000"/>
                        </a:lnSpc>
                        <a:spcAft>
                          <a:spcPts val="0"/>
                        </a:spcAft>
                      </a:pPr>
                      <a:r>
                        <a:rPr lang="en-I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485" marR="55485" marT="0" marB="0" anchor="b">
                    <a:lnL>
                      <a:noFill/>
                    </a:lnL>
                    <a:lnR>
                      <a:noFill/>
                    </a:lnR>
                    <a:lnT>
                      <a:noFill/>
                    </a:lnT>
                    <a:lnB>
                      <a:noFill/>
                    </a:lnB>
                    <a:solidFill>
                      <a:srgbClr val="7FC67D"/>
                    </a:solidFill>
                  </a:tcPr>
                </a:tc>
                <a:extLst>
                  <a:ext uri="{0D108BD9-81ED-4DB2-BD59-A6C34878D82A}">
                    <a16:rowId xmlns:a16="http://schemas.microsoft.com/office/drawing/2014/main" val="4020339088"/>
                  </a:ext>
                </a:extLst>
              </a:tr>
            </a:tbl>
          </a:graphicData>
        </a:graphic>
      </p:graphicFrame>
    </p:spTree>
    <p:extLst>
      <p:ext uri="{BB962C8B-B14F-4D97-AF65-F5344CB8AC3E}">
        <p14:creationId xmlns:p14="http://schemas.microsoft.com/office/powerpoint/2010/main" val="390340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10998</TotalTime>
  <Words>3812</Words>
  <Application>Microsoft Office PowerPoint</Application>
  <PresentationFormat>Custom</PresentationFormat>
  <Paragraphs>2117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Tahoma</vt:lpstr>
      <vt:lpstr>Times New Roman</vt:lpstr>
      <vt:lpstr>Office Theme</vt:lpstr>
      <vt:lpstr>PowerPoint Presentation</vt:lpstr>
      <vt:lpstr>Background</vt:lpstr>
      <vt:lpstr>Methods for vaccination uptake calculation</vt:lpstr>
      <vt:lpstr>Definitions </vt:lpstr>
      <vt:lpstr>COVID-19 vaccination uptake of eligible population* by age group and vaccination status</vt:lpstr>
      <vt:lpstr>Percentage primary course completed uptake of eligible population*  by age group**</vt:lpstr>
      <vt:lpstr>Percentage COVID-19 vaccination uptake of eligible population*  for primary course completed by county of residence** and age group</vt:lpstr>
      <vt:lpstr>Percentage COVID-19 vaccination uptake of eligible population*  for primary course completed by county of residence among those 5+ years of age **</vt:lpstr>
      <vt:lpstr>Percentage COVID-19 1st booster vaccination uptake of eligible population* by county of residence** and age group</vt:lpstr>
      <vt:lpstr>Percentage COVID-19 vaccination uptake of eligible population*  for 1st booster by county of residence among those 12+ years of age**</vt:lpstr>
      <vt:lpstr>Percentage COVID-19 2nd booster vaccination uptake of eligible population* by county of residence** and age group</vt:lpstr>
      <vt:lpstr>Percentage COVID-19 vaccination uptake of eligible population*  for 2nd booster by county of residence among those 12+ years of age**</vt:lpstr>
      <vt:lpstr>Percentage COVID-19 3rd booster vaccination uptake of eligible population* by county of residence** and age group</vt:lpstr>
      <vt:lpstr>Percentage COVID-19 vaccination uptake of eligible population*  for 3rd booster by county of residence among those 65+ years of age**</vt:lpstr>
      <vt:lpstr>Cumulative weekly uptake of most recent vaccination dose by booster vaccination status among registered and vaccinated individuals who have completed their primary course treatment (as of 29 November, 17.14pm (part of week 48, 2022))</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Mackenzie</dc:creator>
  <cp:lastModifiedBy>Piaras O'Lorcain</cp:lastModifiedBy>
  <cp:revision>470</cp:revision>
  <dcterms:created xsi:type="dcterms:W3CDTF">2006-08-16T00:00:00Z</dcterms:created>
  <dcterms:modified xsi:type="dcterms:W3CDTF">2022-11-30T16:55:54Z</dcterms:modified>
</cp:coreProperties>
</file>